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89"/>
  </p:notesMasterIdLst>
  <p:handoutMasterIdLst>
    <p:handoutMasterId r:id="rId90"/>
  </p:handoutMasterIdLst>
  <p:sldIdLst>
    <p:sldId id="689" r:id="rId2"/>
    <p:sldId id="659" r:id="rId3"/>
    <p:sldId id="690" r:id="rId4"/>
    <p:sldId id="728" r:id="rId5"/>
    <p:sldId id="691" r:id="rId6"/>
    <p:sldId id="693" r:id="rId7"/>
    <p:sldId id="700" r:id="rId8"/>
    <p:sldId id="704" r:id="rId9"/>
    <p:sldId id="705" r:id="rId10"/>
    <p:sldId id="694" r:id="rId11"/>
    <p:sldId id="706" r:id="rId12"/>
    <p:sldId id="707" r:id="rId13"/>
    <p:sldId id="708" r:id="rId14"/>
    <p:sldId id="709" r:id="rId15"/>
    <p:sldId id="710" r:id="rId16"/>
    <p:sldId id="714" r:id="rId17"/>
    <p:sldId id="715" r:id="rId18"/>
    <p:sldId id="695" r:id="rId19"/>
    <p:sldId id="716" r:id="rId20"/>
    <p:sldId id="717" r:id="rId21"/>
    <p:sldId id="718" r:id="rId22"/>
    <p:sldId id="719" r:id="rId23"/>
    <p:sldId id="736" r:id="rId24"/>
    <p:sldId id="737" r:id="rId25"/>
    <p:sldId id="738" r:id="rId26"/>
    <p:sldId id="696" r:id="rId27"/>
    <p:sldId id="784" r:id="rId28"/>
    <p:sldId id="720" r:id="rId29"/>
    <p:sldId id="727" r:id="rId30"/>
    <p:sldId id="733" r:id="rId31"/>
    <p:sldId id="732" r:id="rId32"/>
    <p:sldId id="721" r:id="rId33"/>
    <p:sldId id="722" r:id="rId34"/>
    <p:sldId id="729" r:id="rId35"/>
    <p:sldId id="723" r:id="rId36"/>
    <p:sldId id="734" r:id="rId37"/>
    <p:sldId id="724" r:id="rId38"/>
    <p:sldId id="725" r:id="rId39"/>
    <p:sldId id="730" r:id="rId40"/>
    <p:sldId id="739" r:id="rId41"/>
    <p:sldId id="735" r:id="rId42"/>
    <p:sldId id="740" r:id="rId43"/>
    <p:sldId id="726" r:id="rId44"/>
    <p:sldId id="742" r:id="rId45"/>
    <p:sldId id="741" r:id="rId46"/>
    <p:sldId id="743" r:id="rId47"/>
    <p:sldId id="744" r:id="rId48"/>
    <p:sldId id="745" r:id="rId49"/>
    <p:sldId id="746" r:id="rId50"/>
    <p:sldId id="747" r:id="rId51"/>
    <p:sldId id="748" r:id="rId52"/>
    <p:sldId id="750" r:id="rId53"/>
    <p:sldId id="751" r:id="rId54"/>
    <p:sldId id="752" r:id="rId55"/>
    <p:sldId id="753" r:id="rId56"/>
    <p:sldId id="754" r:id="rId57"/>
    <p:sldId id="755" r:id="rId58"/>
    <p:sldId id="756" r:id="rId59"/>
    <p:sldId id="757" r:id="rId60"/>
    <p:sldId id="758" r:id="rId61"/>
    <p:sldId id="760" r:id="rId62"/>
    <p:sldId id="759" r:id="rId63"/>
    <p:sldId id="761" r:id="rId64"/>
    <p:sldId id="762" r:id="rId65"/>
    <p:sldId id="763" r:id="rId66"/>
    <p:sldId id="764" r:id="rId67"/>
    <p:sldId id="765" r:id="rId68"/>
    <p:sldId id="766" r:id="rId69"/>
    <p:sldId id="767" r:id="rId70"/>
    <p:sldId id="768" r:id="rId71"/>
    <p:sldId id="769" r:id="rId72"/>
    <p:sldId id="770" r:id="rId73"/>
    <p:sldId id="771" r:id="rId74"/>
    <p:sldId id="772" r:id="rId75"/>
    <p:sldId id="773" r:id="rId76"/>
    <p:sldId id="774" r:id="rId77"/>
    <p:sldId id="775" r:id="rId78"/>
    <p:sldId id="776" r:id="rId79"/>
    <p:sldId id="777" r:id="rId80"/>
    <p:sldId id="778" r:id="rId81"/>
    <p:sldId id="779" r:id="rId82"/>
    <p:sldId id="782" r:id="rId83"/>
    <p:sldId id="698" r:id="rId84"/>
    <p:sldId id="713" r:id="rId85"/>
    <p:sldId id="699" r:id="rId86"/>
    <p:sldId id="712" r:id="rId87"/>
    <p:sldId id="783" r:id="rId88"/>
  </p:sldIdLst>
  <p:sldSz cx="9398000" cy="6948488"/>
  <p:notesSz cx="6854825" cy="96647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67005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3401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01014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68019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335023" algn="l" defTabSz="93401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802029" algn="l" defTabSz="93401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69034" algn="l" defTabSz="93401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736037" algn="l" defTabSz="93401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EA410C"/>
    <a:srgbClr val="F3850D"/>
    <a:srgbClr val="FF4B4B"/>
    <a:srgbClr val="FFFFC1"/>
    <a:srgbClr val="DE2500"/>
    <a:srgbClr val="F3F6CA"/>
    <a:srgbClr val="FFFFFF"/>
    <a:srgbClr val="EBF0A6"/>
    <a:srgbClr val="FF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3827" autoAdjust="0"/>
  </p:normalViewPr>
  <p:slideViewPr>
    <p:cSldViewPr>
      <p:cViewPr>
        <p:scale>
          <a:sx n="75" d="100"/>
          <a:sy n="75" d="100"/>
        </p:scale>
        <p:origin x="900" y="42"/>
      </p:cViewPr>
      <p:guideLst>
        <p:guide orient="horz" pos="2189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notesViewPr>
    <p:cSldViewPr>
      <p:cViewPr varScale="1">
        <p:scale>
          <a:sx n="45" d="100"/>
          <a:sy n="45" d="100"/>
        </p:scale>
        <p:origin x="-2802" y="-102"/>
      </p:cViewPr>
      <p:guideLst>
        <p:guide orient="horz" pos="3044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613" y="0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4613" y="9180513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180513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FCE22C-05D7-4A69-B7B5-6F8B15275E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613" y="0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7900" y="725488"/>
            <a:ext cx="4899025" cy="362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1050"/>
            <a:ext cx="548322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4613" y="9180513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180513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97E554-94A4-439E-BE68-4AE35DF6F3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67005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3401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01014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68019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35023" algn="r" defTabSz="93401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02029" algn="r" defTabSz="93401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9034" algn="r" defTabSz="93401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6037" algn="r" defTabSz="93401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97F5C-B3C9-45BE-8066-E8D9102968AD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5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7E554-94A4-439E-BE68-4AE35DF6F39A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C9AEBA-119E-46A5-A7AF-DAB4DB3A681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884F4-DBF9-4560-82B8-E5B7D85BAAA5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884F4-DBF9-4560-82B8-E5B7D85BAAA5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7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5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7E554-94A4-439E-BE68-4AE35DF6F39A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0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5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884F4-DBF9-4560-82B8-E5B7D85BAAA5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2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884F4-DBF9-4560-82B8-E5B7D85BAAA5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2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9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38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44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87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3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3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8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98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12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26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1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6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40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47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43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38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50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05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1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33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1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8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60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70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771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57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964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22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09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41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936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465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8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6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118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722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04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13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579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584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328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351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403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9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fld id="{925B8D2C-7CF2-4CC0-A989-4592D6F014D0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fld id="{FB7F6B4A-CFD8-4FD5-9D84-5DBDE0FD0446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fld id="{E790320C-5C4D-4699-BBC6-7550F73CA699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90D959-8E74-41C1-92B8-55D42476ED64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911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623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944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203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592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964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112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470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782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246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3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fld id="{925B8D2C-7CF2-4CC0-A989-4592D6F014D0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fld id="{FB7F6B4A-CFD8-4FD5-9D84-5DBDE0FD0446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fld id="{E790320C-5C4D-4699-BBC6-7550F73CA699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90D959-8E74-41C1-92B8-55D42476ED64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564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327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859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763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777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080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473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60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773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83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80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8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fld id="{925B8D2C-7CF2-4CC0-A989-4592D6F014D0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fld id="{FB7F6B4A-CFD8-4FD5-9D84-5DBDE0FD0446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fld id="{E790320C-5C4D-4699-BBC6-7550F73CA699}" type="slidenum">
              <a:rPr 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90D959-8E74-41C1-92B8-55D42476ED64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388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37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7900" y="725488"/>
            <a:ext cx="4899025" cy="362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09C41-B3C0-43BE-A315-B092D9547D6C}" type="slidenum">
              <a:rPr lang="en-US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402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670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7E554-94A4-439E-BE68-4AE35DF6F39A}" type="slidenum">
              <a:rPr lang="ar-SA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980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08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7E554-94A4-439E-BE68-4AE35DF6F39A}" type="slidenum">
              <a:rPr lang="ar-SA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02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7E554-94A4-439E-BE68-4AE35DF6F39A}" type="slidenum">
              <a:rPr lang="ar-SA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25488"/>
            <a:ext cx="4899025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0D2E-8451-4A18-9764-0D8094BD1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725688"/>
            <a:ext cx="940528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04850" y="1775726"/>
            <a:ext cx="7988300" cy="1853904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04850" y="3659260"/>
            <a:ext cx="7988300" cy="1215534"/>
          </a:xfrm>
        </p:spPr>
        <p:txBody>
          <a:bodyPr lIns="46703" rIns="46703"/>
          <a:lstStyle>
            <a:lvl1pPr marL="0" marR="65384" indent="0" algn="r">
              <a:buNone/>
              <a:defRPr>
                <a:solidFill>
                  <a:schemeClr val="tx2"/>
                </a:solidFill>
              </a:defRPr>
            </a:lvl1pPr>
            <a:lvl2pPr marL="467030" indent="0" algn="ctr">
              <a:buNone/>
            </a:lvl2pPr>
            <a:lvl3pPr marL="934060" indent="0" algn="ctr">
              <a:buNone/>
            </a:lvl3pPr>
            <a:lvl4pPr marL="1401089" indent="0" algn="ctr">
              <a:buNone/>
            </a:lvl4pPr>
            <a:lvl5pPr marL="1868119" indent="0" algn="ctr">
              <a:buNone/>
            </a:lvl5pPr>
            <a:lvl6pPr marL="2335149" indent="0" algn="ctr">
              <a:buNone/>
            </a:lvl6pPr>
            <a:lvl7pPr marL="2802179" indent="0" algn="ctr">
              <a:buNone/>
            </a:lvl7pPr>
            <a:lvl8pPr marL="3269209" indent="0" algn="ctr">
              <a:buNone/>
            </a:lvl8pPr>
            <a:lvl9pPr marL="373623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869" y="5018352"/>
            <a:ext cx="9401870" cy="1937317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14FBBA-97F2-475C-B15D-E0E4B8FECDD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500875"/>
            <a:ext cx="8458200" cy="444394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FCD67-E8BC-4085-A9AA-FEEABAD6B12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125" y="278264"/>
            <a:ext cx="1826844" cy="566655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78265"/>
            <a:ext cx="6500283" cy="566655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5A7A9D-85E1-44EF-9927-A830D4CB283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1073694"/>
            <a:ext cx="7988300" cy="185293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77" y="2970394"/>
            <a:ext cx="4699000" cy="1474085"/>
          </a:xfrm>
        </p:spPr>
        <p:txBody>
          <a:bodyPr lIns="93406" rIns="93406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1D30FA-2A85-4399-A415-0BE0D9AB142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737699" y="3045128"/>
            <a:ext cx="187960" cy="23161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546105" y="3045128"/>
            <a:ext cx="187960" cy="23161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500874"/>
            <a:ext cx="4150783" cy="458568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317" y="1500874"/>
            <a:ext cx="4150783" cy="458568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22D98B-9381-43EF-98A8-3C625E80BF0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76653"/>
            <a:ext cx="8458200" cy="1158081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5481585"/>
            <a:ext cx="4152415" cy="77205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6812" anchor="ctr"/>
          <a:lstStyle>
            <a:lvl1pPr marL="0" indent="0">
              <a:buNone/>
              <a:defRPr sz="25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74055" y="5481585"/>
            <a:ext cx="4154047" cy="77205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6812" anchor="ctr"/>
          <a:lstStyle>
            <a:lvl1pPr marL="0" indent="0">
              <a:buNone/>
              <a:defRPr sz="25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9900" y="1463351"/>
            <a:ext cx="4152415" cy="399377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4054" y="1463351"/>
            <a:ext cx="4154047" cy="399377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9084A9-0155-473A-89F4-D406748E1F4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C7056E-AF86-4179-A344-8EFC5327E88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B3C932-7E0B-493C-B325-C3969633760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4941147"/>
            <a:ext cx="7689603" cy="463233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42367" y="5425760"/>
            <a:ext cx="4084997" cy="926465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39800" y="277940"/>
            <a:ext cx="7687564" cy="46323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3894" y="6492494"/>
            <a:ext cx="1973580" cy="370586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09D62B-2223-43D0-84D0-1FE94C83438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933" y="5515225"/>
            <a:ext cx="7361767" cy="656785"/>
          </a:xfrm>
          <a:noFill/>
        </p:spPr>
        <p:txBody>
          <a:bodyPr lIns="93406" tIns="0" rIns="93406" anchor="t"/>
          <a:lstStyle>
            <a:lvl1pPr marL="0" marR="18681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950" y="192475"/>
            <a:ext cx="8928100" cy="4447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3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01741" y="6492494"/>
            <a:ext cx="2415978" cy="3699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E10E06-AD4E-4787-93B8-70843FD5A70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4929315"/>
            <a:ext cx="8299750" cy="57009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36338" y="5067992"/>
            <a:ext cx="3907614" cy="14621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406" tIns="46703" rIns="93406" bIns="46703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5048" y="5861353"/>
            <a:ext cx="3907614" cy="8492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406" tIns="46703" rIns="93406" bIns="4670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210" y="5867666"/>
            <a:ext cx="3496823" cy="1095130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3406" tIns="46703" rIns="93406" bIns="46703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493" y="5864105"/>
            <a:ext cx="3500106" cy="109869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904782" y="5054260"/>
            <a:ext cx="187960" cy="23161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713188" y="5054260"/>
            <a:ext cx="187960" cy="23161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36338" y="5067992"/>
            <a:ext cx="3907614" cy="14621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406" tIns="46703" rIns="93406" bIns="4670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5048" y="5861353"/>
            <a:ext cx="3907614" cy="8492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406" tIns="46703" rIns="93406" bIns="4670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210" y="5867666"/>
            <a:ext cx="3496823" cy="1095130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3406" tIns="46703" rIns="93406" bIns="46703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493" y="5864105"/>
            <a:ext cx="3500106" cy="109869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9900" y="278262"/>
            <a:ext cx="8458200" cy="1158081"/>
          </a:xfrm>
          <a:prstGeom prst="rect">
            <a:avLst/>
          </a:prstGeom>
        </p:spPr>
        <p:txBody>
          <a:bodyPr vert="horz" lIns="93406" tIns="46703" rIns="93406" bIns="4670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9900" y="1500874"/>
            <a:ext cx="8458200" cy="4585681"/>
          </a:xfrm>
          <a:prstGeom prst="rect">
            <a:avLst/>
          </a:prstGeom>
        </p:spPr>
        <p:txBody>
          <a:bodyPr vert="horz" lIns="93406" tIns="46703" rIns="93406" bIns="4670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913894" y="6492494"/>
            <a:ext cx="1973580" cy="370586"/>
          </a:xfrm>
          <a:prstGeom prst="rect">
            <a:avLst/>
          </a:prstGeom>
        </p:spPr>
        <p:txBody>
          <a:bodyPr vert="horz" lIns="93406" tIns="46703" rIns="93406" bIns="4670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01741" y="6492494"/>
            <a:ext cx="2415978" cy="369943"/>
          </a:xfrm>
          <a:prstGeom prst="rect">
            <a:avLst/>
          </a:prstGeom>
        </p:spPr>
        <p:txBody>
          <a:bodyPr vert="horz" lIns="93406" tIns="46703" rIns="93406" bIns="4670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ar-SA" smtClean="0"/>
              <a:t>دوره آشنایی با معماری سازمانی</a:t>
            </a:r>
            <a:r>
              <a:rPr lang="en-US" smtClean="0"/>
              <a:t>                                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87474" y="6492494"/>
            <a:ext cx="375920" cy="369943"/>
          </a:xfrm>
          <a:prstGeom prst="rect">
            <a:avLst/>
          </a:prstGeom>
        </p:spPr>
        <p:txBody>
          <a:bodyPr vert="horz" lIns="93406" tIns="46703" rIns="93406" bIns="4670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BB1599-4852-4455-AFEC-D6A63D0D02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3624" indent="-261537" algn="l" rtl="0" eaLnBrk="1" latinLnBrk="0" hangingPunct="1">
        <a:spcBef>
          <a:spcPts val="409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5161" indent="-233515" algn="l" rtl="0" eaLnBrk="1" latinLnBrk="0" hangingPunct="1">
        <a:spcBef>
          <a:spcPts val="331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78016" indent="-233515" algn="l" rtl="0" eaLnBrk="1" latinLnBrk="0" hangingPunct="1">
        <a:spcBef>
          <a:spcPts val="358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575" indent="-233515" algn="l" rtl="0" eaLnBrk="1" latinLnBrk="0" hangingPunct="1">
        <a:spcBef>
          <a:spcPts val="358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01089" indent="-233515" algn="l" rtl="0" eaLnBrk="1" latinLnBrk="0" hangingPunct="1">
        <a:spcBef>
          <a:spcPts val="358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34604" indent="-233515" algn="l" rtl="0" eaLnBrk="1" latinLnBrk="0" hangingPunct="1">
        <a:spcBef>
          <a:spcPts val="358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19" indent="-233515" algn="l" rtl="0" eaLnBrk="1" latinLnBrk="0" hangingPunct="1">
        <a:spcBef>
          <a:spcPts val="358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1634" indent="-233515" algn="l" rtl="0" eaLnBrk="1" latinLnBrk="0" hangingPunct="1">
        <a:spcBef>
          <a:spcPts val="358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5149" indent="-233515" algn="l" rtl="0" eaLnBrk="1" latinLnBrk="0" hangingPunct="1">
        <a:spcBef>
          <a:spcPts val="358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67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34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01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68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35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02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69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36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605;&#1578;&#1583;&#1608;&#1604;&#1608;&#1688;&#1740;%20&#1608;%20&#1588;&#1585;&#1581;%20&#1582;&#1583;&#1605;&#1575;&#1578;%20&#1662;&#1585;&#1608;&#1688;&#1607;.doc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Visio_2003-2010_Drawing1.vsd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0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28" y="2712244"/>
            <a:ext cx="8458200" cy="2438400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fa-IR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معماری سازمانی </a:t>
            </a:r>
          </a:p>
          <a:p>
            <a:pPr algn="ctr" rtl="1" eaLnBrk="1" hangingPunct="1">
              <a:buNone/>
            </a:pPr>
            <a:r>
              <a:rPr lang="fa-IR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ستاد وزارت ارتباطات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و فناوری اطلاعات</a:t>
            </a:r>
          </a:p>
          <a:p>
            <a:pPr algn="ctr">
              <a:buNone/>
            </a:pPr>
            <a:endParaRPr lang="fa-IR" sz="4800" dirty="0" smtClean="0">
              <a:solidFill>
                <a:srgbClr val="00B0F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Picture 2" descr="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801" y="289498"/>
            <a:ext cx="690063" cy="6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47833" y="959644"/>
            <a:ext cx="4677992" cy="1585204"/>
          </a:xfrm>
          <a:prstGeom prst="rect">
            <a:avLst/>
          </a:prstGeom>
        </p:spPr>
        <p:txBody>
          <a:bodyPr vert="horz" lIns="93401" tIns="46701" rIns="93401" bIns="46701" rtlCol="1" anchor="ctr">
            <a:noAutofit/>
          </a:bodyPr>
          <a:lstStyle/>
          <a:p>
            <a:pPr algn="ctr" defTabSz="93401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dirty="0" smtClean="0">
                <a:latin typeface="IranNastaliq" pitchFamily="18" charset="0"/>
                <a:ea typeface="+mj-ea"/>
                <a:cs typeface="Titr" panose="00000700000000000000" pitchFamily="2" charset="-78"/>
              </a:rPr>
              <a:t>وزارت ارتباطات و فناوري اطلاعات</a:t>
            </a:r>
          </a:p>
          <a:p>
            <a:pPr algn="ctr" defTabSz="93401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dirty="0" smtClean="0">
                <a:latin typeface="IranNastaliq" pitchFamily="18" charset="0"/>
                <a:ea typeface="+mj-ea"/>
                <a:cs typeface="Titr" panose="00000700000000000000" pitchFamily="2" charset="-78"/>
              </a:rPr>
              <a:t>معاونت توسعه </a:t>
            </a:r>
            <a:r>
              <a:rPr lang="fa-IR" dirty="0" smtClean="0">
                <a:latin typeface="IranNastaliq" pitchFamily="18" charset="0"/>
                <a:ea typeface="+mj-ea"/>
                <a:cs typeface="Titr" panose="00000700000000000000" pitchFamily="2" charset="-78"/>
              </a:rPr>
              <a:t>مديريت</a:t>
            </a:r>
            <a:r>
              <a:rPr lang="fa-IR" dirty="0" smtClean="0">
                <a:latin typeface="IranNastaliq" pitchFamily="18" charset="0"/>
                <a:ea typeface="+mj-ea"/>
                <a:cs typeface="Titr" panose="00000700000000000000" pitchFamily="2" charset="-78"/>
              </a:rPr>
              <a:t>، هماهنگی  و امور </a:t>
            </a:r>
            <a:r>
              <a:rPr lang="fa-IR" dirty="0" smtClean="0">
                <a:latin typeface="IranNastaliq" pitchFamily="18" charset="0"/>
                <a:ea typeface="+mj-ea"/>
                <a:cs typeface="Titr" panose="00000700000000000000" pitchFamily="2" charset="-78"/>
              </a:rPr>
              <a:t>پشتيبانی</a:t>
            </a:r>
            <a:endParaRPr lang="fa-IR" dirty="0" smtClean="0">
              <a:latin typeface="IranNastaliq" pitchFamily="18" charset="0"/>
              <a:ea typeface="+mj-ea"/>
              <a:cs typeface="Titr" panose="00000700000000000000" pitchFamily="2" charset="-78"/>
            </a:endParaRPr>
          </a:p>
          <a:p>
            <a:pPr algn="ctr">
              <a:spcBef>
                <a:spcPct val="20000"/>
              </a:spcBef>
              <a:defRPr/>
            </a:pPr>
            <a:r>
              <a:rPr lang="fa-IR" dirty="0">
                <a:latin typeface="IranNastaliq" pitchFamily="18" charset="0"/>
                <a:cs typeface="Titr" panose="00000700000000000000" pitchFamily="2" charset="-78"/>
              </a:rPr>
              <a:t>مركز فناوري اطلاعات و ارتباطات </a:t>
            </a:r>
            <a:endParaRPr lang="en-US" dirty="0">
              <a:cs typeface="Titr" panose="00000700000000000000" pitchFamily="2" charset="-78"/>
            </a:endParaRPr>
          </a:p>
          <a:p>
            <a:pPr algn="ctr" defTabSz="93401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dirty="0" smtClean="0">
                <a:latin typeface="IranNastaliq" pitchFamily="18" charset="0"/>
                <a:ea typeface="+mj-ea"/>
                <a:cs typeface="Titr" panose="00000700000000000000" pitchFamily="2" charset="-78"/>
              </a:rPr>
              <a:t> </a:t>
            </a:r>
          </a:p>
        </p:txBody>
      </p:sp>
      <p:pic>
        <p:nvPicPr>
          <p:cNvPr id="6" name="Picture 5" descr="C:\Documents and Settings\Tim Sullivan\Application Data\Microsoft\Media Catalog\Downloaded Clips\cl3b\j014948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4617244"/>
            <a:ext cx="1981200" cy="1981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90574" y="5760244"/>
            <a:ext cx="2392509" cy="977185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a-IR" dirty="0" smtClean="0">
                <a:latin typeface="IranNastaliq" pitchFamily="18" charset="0"/>
                <a:cs typeface="Titr" panose="00000700000000000000" pitchFamily="2" charset="-78"/>
              </a:rPr>
              <a:t>دانشگاه </a:t>
            </a:r>
            <a:r>
              <a:rPr lang="fa-IR" dirty="0" smtClean="0">
                <a:latin typeface="IranNastaliq" pitchFamily="18" charset="0"/>
                <a:cs typeface="Titr" panose="00000700000000000000" pitchFamily="2" charset="-78"/>
              </a:rPr>
              <a:t>شهيد </a:t>
            </a:r>
            <a:r>
              <a:rPr lang="fa-IR" dirty="0" smtClean="0">
                <a:latin typeface="IranNastaliq" pitchFamily="18" charset="0"/>
                <a:cs typeface="Titr" panose="00000700000000000000" pitchFamily="2" charset="-78"/>
              </a:rPr>
              <a:t>بهشتی</a:t>
            </a:r>
          </a:p>
          <a:p>
            <a:pPr algn="ctr">
              <a:lnSpc>
                <a:spcPct val="150000"/>
              </a:lnSpc>
              <a:buNone/>
            </a:pPr>
            <a:r>
              <a:rPr lang="fa-IR" dirty="0" smtClean="0">
                <a:latin typeface="IranNastaliq" pitchFamily="18" charset="0"/>
                <a:cs typeface="Titr" panose="00000700000000000000" pitchFamily="2" charset="-78"/>
              </a:rPr>
              <a:t>بهار </a:t>
            </a:r>
            <a:r>
              <a:rPr lang="fa-IR" dirty="0" smtClean="0">
                <a:latin typeface="IranNastaliq" pitchFamily="18" charset="0"/>
                <a:cs typeface="Titr" panose="00000700000000000000" pitchFamily="2" charset="-78"/>
              </a:rPr>
              <a:t>1395 </a:t>
            </a:r>
            <a:endParaRPr lang="en-US" dirty="0">
              <a:latin typeface="IranNastaliq" pitchFamily="18" charset="0"/>
              <a:cs typeface="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ساختار اجرایی پروژه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0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340644"/>
            <a:ext cx="8458200" cy="4953000"/>
          </a:xfrm>
          <a:solidFill>
            <a:schemeClr val="bg1">
              <a:lumMod val="95000"/>
            </a:schemeClr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کمیته راهبری</a:t>
            </a: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مدیر پروژه</a:t>
            </a: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 تضمین کیفیت پروژه </a:t>
            </a: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 هماهنگ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کننده پروژه</a:t>
            </a: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تضمین کیفیت وپیکربندی پروژه</a:t>
            </a: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کنترل پروژه </a:t>
            </a: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کارشناسان و معماران تخصصی  پروژه (کسب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 وکار، داده، سیستم و زیر ساختی)</a:t>
            </a: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کارشناس ابزار و مستندسازی</a:t>
            </a:r>
            <a:endParaRPr lang="en-US" sz="25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534960" indent="-357168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مشاوران تخصصی </a:t>
            </a:r>
          </a:p>
          <a:p>
            <a:pPr eaLnBrk="1" hangingPunct="1">
              <a:lnSpc>
                <a:spcPct val="150000"/>
              </a:lnSpc>
            </a:pPr>
            <a:endParaRPr lang="en-US" sz="250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26244"/>
            <a:ext cx="84201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ارکان وساختار اجرایی تیم مشاور: نقش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 و مسئولیت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</a:t>
            </a:r>
            <a:endParaRPr lang="en-US" sz="23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1416844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75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442427"/>
            <a:ext cx="8915400" cy="43940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54463"/>
            <a:ext cx="8458200" cy="528981"/>
          </a:xfrm>
          <a:solidFill>
            <a:srgbClr val="3333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سازمان اجرایی  پروژه</a:t>
            </a:r>
          </a:p>
        </p:txBody>
      </p:sp>
    </p:spTree>
    <p:extLst>
      <p:ext uri="{BB962C8B-B14F-4D97-AF65-F5344CB8AC3E}">
        <p14:creationId xmlns:p14="http://schemas.microsoft.com/office/powerpoint/2010/main" val="22284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88245"/>
            <a:ext cx="8382000" cy="4953000"/>
          </a:xfrm>
          <a:solidFill>
            <a:schemeClr val="bg1">
              <a:lumMod val="95000"/>
            </a:schemeClr>
          </a:solidFill>
          <a:effectLst>
            <a:outerShdw blurRad="50800" dist="38100" dir="2700000" sx="102000" sy="102000" algn="tl" rotWithShape="0">
              <a:schemeClr val="accent1">
                <a:lumMod val="1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شرح وظایف و مسئولیت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ها 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Yagut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نظارت کلان بر پیشرفت پروژه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 ایجاد هماهنگی بین واحدهای سازمانی  درگیر در پروژه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اتخاذ تصمیمات استراتژیک حل وفصل مسایل و مشکلات کلان  پروژه 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تصویب نتایج مراحل مختلف پروژه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 تصویب تغییرات احتمالی  شرح خدمات پروژه </a:t>
            </a:r>
          </a:p>
          <a:p>
            <a:pPr lvl="2" algn="r" rtl="1"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fa-IR" sz="1600" b="1" dirty="0" smtClean="0">
              <a:cs typeface="B Nazanin" pitchFamily="2" charset="-78"/>
            </a:endParaRPr>
          </a:p>
          <a:p>
            <a:pPr algn="r" rtl="1" eaLnBrk="1" hangingPunct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اعضای کمیته راهبری 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معاونت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ها  و مدیران ارشد  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مدیر پروژه کارفرما و مدیر پروژه مشاور </a:t>
            </a:r>
          </a:p>
          <a:p>
            <a:pPr lvl="2" algn="r" rtl="1"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fa-IR" sz="1600" b="1" dirty="0" smtClean="0">
              <a:cs typeface="B Nazanin" pitchFamily="2" charset="-78"/>
            </a:endParaRPr>
          </a:p>
          <a:p>
            <a:pPr algn="r" rtl="1" eaLnBrk="1" hangingPunct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زمان تشکیل جلسات</a:t>
            </a:r>
          </a:p>
          <a:p>
            <a:pPr lvl="2" algn="r" rtl="1" eaLnBrk="1" hangingPunct="1">
              <a:buClr>
                <a:schemeClr val="tx1"/>
              </a:buClr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زمان تایید نهایی فرآورده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های پروژه و در مواقع اضطراری </a:t>
            </a: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1617"/>
            <a:ext cx="8458200" cy="651828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 eaLnBrk="1" hangingPunct="1"/>
            <a:r>
              <a:rPr lang="fa-IR" sz="2500" dirty="0" smtClean="0">
                <a:solidFill>
                  <a:schemeClr val="bg1"/>
                </a:solidFill>
                <a:cs typeface="B Titr" pitchFamily="2" charset="-78"/>
              </a:rPr>
              <a:t>وظایف، مسئولیت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500" dirty="0" smtClean="0">
                <a:solidFill>
                  <a:schemeClr val="bg1"/>
                </a:solidFill>
                <a:cs typeface="B Titr" pitchFamily="2" charset="-78"/>
              </a:rPr>
              <a:t>ها و اعضای کمیته راهبری کارفرما در پروژه</a:t>
            </a: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095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5601" y="1188244"/>
            <a:ext cx="8534400" cy="5257800"/>
          </a:xfrm>
          <a:solidFill>
            <a:schemeClr val="bg1">
              <a:lumMod val="95000"/>
            </a:schemeClr>
          </a:solidFill>
          <a:effectLst>
            <a:outerShdw blurRad="50800" dist="88900" dir="1200000" sx="102000" sy="102000" algn="tl" rotWithShape="0">
              <a:schemeClr val="accent1">
                <a:lumMod val="25000"/>
                <a:alpha val="36000"/>
              </a:scheme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22266" indent="-349231" algn="justLow" rtl="1">
              <a:buBlip>
                <a:blip r:embed="rId3"/>
              </a:buBlip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شرح وظایف</a:t>
            </a:r>
            <a:r>
              <a:rPr lang="fa-IR" sz="25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معرفی کارشناسان پروژه به واحدهای ذیربط </a:t>
            </a: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تهیه و یا فراهم آوردن امکان دسترسی به اسناد و مدارک مورد نیاز تیم پروژه در حوزه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های مرتبط و  برطرف کردن مشکلات اجرایی جمع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آوری اطلاعات </a:t>
            </a:r>
            <a:endParaRPr lang="ar-SA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ar-SA" dirty="0" smtClean="0">
                <a:solidFill>
                  <a:schemeClr val="tx1"/>
                </a:solidFill>
                <a:cs typeface="B Nazanin" pitchFamily="2" charset="-78"/>
              </a:rPr>
              <a:t>هماهنگی در تعیین جلسات مصاحبه و مرور با عوامل کارفرما (در صورت نیاز)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 مشارکت در  شناسایی  فرایندها، قواعد، آیین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نامه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 و مقررات کاری ( مستقیما یا  توسط   کارشناسان با تجربه ستاد و  شرکت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های وابسته )</a:t>
            </a: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مشارکت در طراحی و بهبود فرایندها و قواعد کاری </a:t>
            </a: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تایید محتوایی مدل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های فرایندی و قواعد کاری حوزه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های مرتبط ترسیم شده توسط مشاور</a:t>
            </a: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شرکت در جلسات مشترک با سایر مشاوران پروژه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همزمان که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براین پروژه موثر هستند. </a:t>
            </a: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شرکت در جلسات مرور نتایج پروژه </a:t>
            </a:r>
          </a:p>
          <a:p>
            <a:pPr marL="893715" lvl="2" indent="-269861" algn="justLow" rtl="1">
              <a:buClr>
                <a:schemeClr val="tx1"/>
              </a:buClr>
              <a:buBlip>
                <a:blip r:embed="rId4"/>
              </a:buBlip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برطرف کردن مشکلات اجرایی کارشناسان پروژه در خصوص گرفتن اطلاعات، بازدیدها و هماهنگی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های لازم با واحدها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1" y="308822"/>
            <a:ext cx="8534400" cy="574622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شرح وظایف کمیته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های کاری </a:t>
            </a:r>
            <a:endParaRPr lang="en-US" sz="23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92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188244"/>
            <a:ext cx="8458200" cy="5257800"/>
          </a:xfrm>
          <a:solidFill>
            <a:schemeClr val="bg1">
              <a:lumMod val="95000"/>
            </a:schemeClr>
          </a:solidFill>
          <a:effectLst>
            <a:outerShdw blurRad="50800" dist="88900" dir="1200000" sx="102000" sy="102000" algn="tl" rotWithShape="0">
              <a:srgbClr val="180000">
                <a:alpha val="35686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9231" indent="-266686" algn="justLow" rtl="1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اعضای کمیته</a:t>
            </a:r>
          </a:p>
          <a:p>
            <a:pPr marL="1284264" lvl="2" indent="-342146" algn="justLow" rtl="1">
              <a:buClr>
                <a:schemeClr val="tx1"/>
              </a:buClr>
              <a:buBlip>
                <a:blip r:embed="rId3"/>
              </a:buBlip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مدیران واحدهای مختلف یا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کارشناسان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ارشد این واحدها به تشخیص مدیریت </a:t>
            </a:r>
          </a:p>
          <a:p>
            <a:pPr marL="1284264" lvl="2" indent="-342146" algn="justLow" rtl="1">
              <a:buClr>
                <a:schemeClr val="tx1"/>
              </a:buClr>
              <a:buBlip>
                <a:blip r:embed="rId3"/>
              </a:buBlip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مدیر پروژه کارفرما </a:t>
            </a:r>
          </a:p>
          <a:p>
            <a:pPr marL="1284264" lvl="2" indent="-342146" algn="justLow" rtl="1">
              <a:buClr>
                <a:schemeClr val="tx1"/>
              </a:buClr>
              <a:buBlip>
                <a:blip r:embed="rId3"/>
              </a:buBlip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 مدیر پروژه مشاور</a:t>
            </a:r>
          </a:p>
          <a:p>
            <a:pPr marL="1284264" lvl="2" indent="-342146" algn="justLow" rtl="1">
              <a:lnSpc>
                <a:spcPts val="3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کارشناسان و متخصصان حوزه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های مختلف وزارت </a:t>
            </a:r>
            <a:r>
              <a:rPr lang="en-US" sz="2000" b="1" dirty="0" smtClean="0">
                <a:solidFill>
                  <a:schemeClr val="tx1"/>
                </a:solidFill>
                <a:cs typeface="B Nazanin" pitchFamily="2" charset="-78"/>
              </a:rPr>
              <a:t>ICT</a:t>
            </a:r>
            <a:endParaRPr lang="fa-IR" sz="20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942118" lvl="2" indent="0" algn="justLow" rtl="1">
              <a:lnSpc>
                <a:spcPts val="3000"/>
              </a:lnSpc>
              <a:buClr>
                <a:schemeClr val="tx1"/>
              </a:buClr>
              <a:buNone/>
            </a:pPr>
            <a:endParaRPr lang="fa-IR" sz="20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349231" indent="-266686" algn="justLow" rtl="1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زمان تشکیل جلسات </a:t>
            </a:r>
            <a:endParaRPr lang="en-US" sz="20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284264" lvl="2" indent="-342146" algn="justLow" rtl="1">
              <a:buClr>
                <a:schemeClr val="tx1"/>
              </a:buClr>
              <a:buBlip>
                <a:blip r:embed="rId3"/>
              </a:buBlip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برطبق برنامه اجرایی  پروژه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و تاریخ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جلسات تعیین شده برای مصاحبه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ها و جلسات مرور پروژه </a:t>
            </a:r>
            <a:endParaRPr lang="en-US" sz="20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1" y="308822"/>
            <a:ext cx="8534400" cy="574622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200" dirty="0" smtClean="0">
                <a:solidFill>
                  <a:schemeClr val="bg1"/>
                </a:solidFill>
                <a:cs typeface="B Titr" pitchFamily="2" charset="-78"/>
              </a:rPr>
              <a:t>اعضای کمیته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200" dirty="0" smtClean="0">
                <a:solidFill>
                  <a:schemeClr val="bg1"/>
                </a:solidFill>
                <a:cs typeface="B Titr" pitchFamily="2" charset="-78"/>
              </a:rPr>
              <a:t>های کاری </a:t>
            </a:r>
            <a:endParaRPr lang="en-US" sz="22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454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مشکلات اجرای پروژه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36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12044"/>
            <a:ext cx="8458200" cy="5029201"/>
          </a:xfrm>
          <a:solidFill>
            <a:srgbClr val="FFFFD9"/>
          </a:solidFill>
          <a:effectLst>
            <a:outerShdw blurRad="50800" dist="25400" dir="48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9231" indent="-79371" algn="justLow" rtl="1">
              <a:lnSpc>
                <a:spcPct val="150000"/>
              </a:lnSpc>
              <a:buNone/>
            </a:pP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1-  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تغییرات مدیریتی در سطح وزارت</a:t>
            </a: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  <a:p>
            <a:pPr marL="349231" indent="-79371" algn="justLow" rtl="1">
              <a:lnSpc>
                <a:spcPct val="150000"/>
              </a:lnSpc>
              <a:buNone/>
            </a:pP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2- همراهي و حمایت نکردن همه جانبه مدیران ارشد از این طرح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(مقاومت سازمانی)</a:t>
            </a:r>
          </a:p>
          <a:p>
            <a:pPr marL="349231" indent="-79371" algn="justLow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3- عدم دسترسی به موقع به اطلاعات مورد نیاز پروژه </a:t>
            </a: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  <a:p>
            <a:pPr marL="349231" indent="-79371" algn="justLow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4</a:t>
            </a:r>
            <a:r>
              <a:rPr lang="ar-SA" sz="2000" dirty="0" smtClean="0">
                <a:solidFill>
                  <a:schemeClr val="tx1"/>
                </a:solidFill>
                <a:cs typeface="B Nazanin" pitchFamily="2" charset="-78"/>
              </a:rPr>
              <a:t>- </a:t>
            </a: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اختصاص ندادن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وقت كافي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 برای</a:t>
            </a: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 پروژه از سوي كارشناسان و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گروه</a:t>
            </a:r>
            <a:r>
              <a:rPr lang="ar-SA" sz="100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هاي كاري تعیین شده </a:t>
            </a:r>
            <a:endParaRPr lang="fa-IR" sz="2000" dirty="0">
              <a:solidFill>
                <a:schemeClr val="tx1"/>
              </a:solidFill>
              <a:cs typeface="B Nazanin" pitchFamily="2" charset="-78"/>
            </a:endParaRPr>
          </a:p>
          <a:p>
            <a:pPr marL="349231" indent="-79371" algn="justLow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5-</a:t>
            </a:r>
            <a:r>
              <a:rPr lang="ar-SA" sz="20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itchFamily="2" charset="-78"/>
              </a:rPr>
              <a:t>شناخت ناکافی از معماری سازمانی و سطح انتظار مدیران خارج  از چارچوب آن </a:t>
            </a:r>
            <a:endParaRPr lang="fa-IR" sz="2000" dirty="0">
              <a:solidFill>
                <a:schemeClr val="tx1"/>
              </a:solidFill>
              <a:cs typeface="B Nazanin" pitchFamily="2" charset="-78"/>
            </a:endParaRPr>
          </a:p>
          <a:p>
            <a:pPr marL="349231" indent="-79371" algn="justLow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6- نبود 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تفکر فرآیندی در وزارت</a:t>
            </a:r>
            <a:r>
              <a:rPr lang="fa-IR" sz="100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خانه</a:t>
            </a:r>
          </a:p>
          <a:p>
            <a:pPr marL="349231" indent="-79371" algn="justLow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7- تغییر </a:t>
            </a: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مکرر فرآیندها توسط واحدها و کارشناسان آنها</a:t>
            </a: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  <a:p>
            <a:pPr marL="627063" indent="-357188" algn="justLow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8-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itchFamily="2" charset="-78"/>
              </a:rPr>
              <a:t>عدم 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تایید به موقع محصولات پروژه و در نتیجه عدم پرداخت </a:t>
            </a:r>
            <a:r>
              <a:rPr lang="ar-SA" sz="2000" dirty="0" smtClean="0">
                <a:solidFill>
                  <a:schemeClr val="tx1"/>
                </a:solidFill>
                <a:cs typeface="B Nazanin" pitchFamily="2" charset="-78"/>
              </a:rPr>
              <a:t>به موقع صورت وضعيت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itchFamily="2" charset="-78"/>
              </a:rPr>
              <a:t>ها</a:t>
            </a:r>
            <a:endParaRPr lang="fa-IR" sz="20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78264"/>
            <a:ext cx="8458200" cy="528981"/>
          </a:xfrm>
          <a:solidFill>
            <a:srgbClr val="EA410C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مشکلات اجرای پروژه</a:t>
            </a:r>
            <a:endParaRPr lang="en-US" sz="23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50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متدولوژی انجام پروژه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0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1" y="308822"/>
            <a:ext cx="8534400" cy="574622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200" dirty="0" smtClean="0">
                <a:solidFill>
                  <a:schemeClr val="bg1"/>
                </a:solidFill>
                <a:cs typeface="B Titr" pitchFamily="2" charset="-78"/>
              </a:rPr>
              <a:t>متدولوژی انجام پروژه</a:t>
            </a:r>
            <a:endParaRPr lang="en-US" sz="22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1234080"/>
            <a:ext cx="8893024" cy="54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7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188245"/>
            <a:ext cx="8382000" cy="4953000"/>
          </a:xfrm>
          <a:solidFill>
            <a:schemeClr val="bg1">
              <a:lumMod val="95000"/>
            </a:schemeClr>
          </a:solidFill>
          <a:effectLst>
            <a:outerShdw blurRad="50800" dist="38100" dir="2700000" sx="102000" sy="102000" algn="tl" rotWithShape="0">
              <a:schemeClr val="accent1">
                <a:lumMod val="1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بررسی ساختار وزارت </a:t>
            </a:r>
            <a:r>
              <a:rPr lang="en-US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ICT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تاریخچه شروع طرح معماری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مشخصات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پروژه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ساختار اجرایی پروژه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مشکلات اجرای پروژه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متدولوژی انجام پروژه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خروجی</a:t>
            </a:r>
            <a:r>
              <a:rPr lang="fa-IR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های پروژه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وضعیت جاری طرح معماری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کلام آخر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 eaLnBrk="1" hangingPunct="1">
              <a:lnSpc>
                <a:spcPct val="150000"/>
              </a:lnSpc>
            </a:pPr>
            <a:endParaRPr lang="fa-IR" sz="20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48217" y="231617"/>
            <a:ext cx="8458200" cy="651828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eaLnBrk="1" hangingPunct="1"/>
            <a:r>
              <a:rPr lang="fa-IR" sz="2500" dirty="0" smtClean="0">
                <a:solidFill>
                  <a:schemeClr val="bg1"/>
                </a:solidFill>
                <a:cs typeface="B Titr" pitchFamily="2" charset="-78"/>
              </a:rPr>
              <a:t>سرفصل مطالب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1" y="308822"/>
            <a:ext cx="8534400" cy="574622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200" dirty="0" smtClean="0">
                <a:solidFill>
                  <a:schemeClr val="bg1"/>
                </a:solidFill>
                <a:cs typeface="B Titr" pitchFamily="2" charset="-78"/>
              </a:rPr>
              <a:t>متدولوژی انجام پروژه</a:t>
            </a:r>
            <a:endParaRPr lang="en-US" sz="22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6" y="1180941"/>
            <a:ext cx="8708248" cy="54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eaLnBrk="1" hangingPunct="1">
              <a:lnSpc>
                <a:spcPct val="80000"/>
              </a:lnSpc>
              <a:buNone/>
            </a:pPr>
            <a:r>
              <a:rPr lang="fa-IR" sz="2300" b="1" u="sng" dirty="0" smtClean="0">
                <a:solidFill>
                  <a:schemeClr val="tx1"/>
                </a:solidFill>
                <a:cs typeface="B Titr" pitchFamily="2" charset="-78"/>
                <a:hlinkClick r:id="rId3" action="ppaction://hlinkfile"/>
              </a:rPr>
              <a:t>فاز 1</a:t>
            </a:r>
            <a:endParaRPr lang="fa-IR" sz="1800" b="1" u="sng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751267" lvl="3" indent="-342146" algn="r" rtl="1">
              <a:lnSpc>
                <a:spcPts val="2159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طرح های مدیریت و کیفیت پروژه</a:t>
            </a:r>
          </a:p>
          <a:p>
            <a:pPr marL="1751267" lvl="3" indent="-342146" algn="r" rtl="1">
              <a:lnSpc>
                <a:spcPts val="2159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سند توصیف متدولوژی ( شرح تفصیلی خدمات، مراحل، تکنیک های مورد استفاده)</a:t>
            </a:r>
          </a:p>
          <a:p>
            <a:pPr marL="1751267" lvl="3" indent="-342146" algn="r" rtl="1">
              <a:lnSpc>
                <a:spcPts val="2159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گزارش  معماری وضع موجود( فرایندها، داده و اطلاعات، خدمات،کاربردها  وفناوری)</a:t>
            </a: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51267" lvl="3" indent="-342146" algn="r" rt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fa-IR" sz="15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buNone/>
            </a:pPr>
            <a:r>
              <a:rPr lang="fa-IR" sz="2300" b="1" u="sng" dirty="0" smtClean="0">
                <a:solidFill>
                  <a:schemeClr val="tx1"/>
                </a:solidFill>
                <a:cs typeface="B Titr" pitchFamily="2" charset="-78"/>
                <a:hlinkClick r:id="rId3" action="ppaction://hlinkfile"/>
              </a:rPr>
              <a:t>فاز 2 </a:t>
            </a:r>
            <a:endParaRPr lang="fa-IR" sz="1800" b="1" u="sng" dirty="0" smtClean="0">
              <a:solidFill>
                <a:schemeClr val="tx1"/>
              </a:solidFill>
            </a:endParaRPr>
          </a:p>
          <a:p>
            <a:pPr marL="1751267" lvl="3" indent="-342146" algn="r" rtl="1">
              <a:lnSpc>
                <a:spcPts val="2159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گزارش وضع موجود مدیریت فاوا (ساختار، فرایند ها و تکنولوژی)</a:t>
            </a:r>
          </a:p>
          <a:p>
            <a:pPr marL="1751267" lvl="3" indent="-342146" algn="r" rtl="1">
              <a:lnSpc>
                <a:spcPts val="2159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گزارش  تحلیل استراتژیک ستاد ( مروری بر اهداف و استراتژی های وزارت و تحلیل اثرات آن بر حوزه فناوری اطلاعات و ارتباطات )</a:t>
            </a: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51267" lvl="3" indent="-342146" algn="r" rt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fa-IR" sz="15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fa-IR" sz="2300" b="1" u="sng" dirty="0" smtClean="0">
                <a:solidFill>
                  <a:schemeClr val="tx1"/>
                </a:solidFill>
                <a:cs typeface="B Titr" pitchFamily="2" charset="-78"/>
                <a:hlinkClick r:id="rId3" action="ppaction://hlinkfile"/>
              </a:rPr>
              <a:t>فاز 3 </a:t>
            </a:r>
            <a:endParaRPr lang="fa-IR" sz="2300" b="1" u="sng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751267" lvl="3" indent="-342146" algn="r" rtl="1">
              <a:lnSpc>
                <a:spcPts val="2159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>
                <a:solidFill>
                  <a:schemeClr val="tx1"/>
                </a:solidFill>
                <a:cs typeface="B Nazanin" pitchFamily="2" charset="-78"/>
              </a:rPr>
              <a:t> سند برنامه  راهبردی  فاوا</a:t>
            </a:r>
          </a:p>
          <a:p>
            <a:pPr marL="1751267" lvl="3" indent="-342146" algn="r" rtl="1">
              <a:lnSpc>
                <a:spcPts val="2159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گزارش معماری وضع مطلوب ( فرایندها، داده و اطلاعات، خدمات،کاربردها  وفناوری)</a:t>
            </a: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buNone/>
            </a:pPr>
            <a:r>
              <a:rPr lang="fa-IR" sz="2300" b="1" u="sng" dirty="0" smtClean="0">
                <a:solidFill>
                  <a:schemeClr val="tx1"/>
                </a:solidFill>
                <a:cs typeface="B Titr" pitchFamily="2" charset="-78"/>
                <a:hlinkClick r:id="rId3" action="ppaction://hlinkfile"/>
              </a:rPr>
              <a:t>فاز 4</a:t>
            </a:r>
            <a:endParaRPr lang="en-US" sz="1800" b="1" u="sng" dirty="0" smtClean="0">
              <a:solidFill>
                <a:schemeClr val="tx1"/>
              </a:solidFill>
            </a:endParaRPr>
          </a:p>
          <a:p>
            <a:pPr marL="1751267" lvl="3" indent="-342146" algn="r" rtl="1">
              <a:lnSpc>
                <a:spcPts val="2100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گزارش وضع مطلوب مدیریت فاوا </a:t>
            </a:r>
          </a:p>
          <a:p>
            <a:pPr marL="1751267" lvl="3" indent="-342146" algn="r" rtl="1">
              <a:lnSpc>
                <a:spcPts val="2100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گزارش الگوبرداری </a:t>
            </a:r>
          </a:p>
          <a:p>
            <a:pPr marL="1751267" lvl="3" indent="-342146" algn="r" rtl="1">
              <a:lnSpc>
                <a:spcPts val="2100"/>
              </a:lnSpc>
              <a:buClr>
                <a:schemeClr val="tx1"/>
              </a:buClr>
              <a:buBlip>
                <a:blip r:embed="rId4"/>
              </a:buBlip>
            </a:pPr>
            <a:r>
              <a:rPr lang="fa-IR" sz="1800" b="1" dirty="0">
                <a:solidFill>
                  <a:schemeClr val="tx1"/>
                </a:solidFill>
                <a:cs typeface="B Nazanin" pitchFamily="2" charset="-78"/>
              </a:rPr>
              <a:t>سند  برنامه گذاراز وضع موجود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به </a:t>
            </a:r>
            <a:r>
              <a:rPr lang="fa-IR" sz="1800" b="1" dirty="0">
                <a:solidFill>
                  <a:schemeClr val="tx1"/>
                </a:solidFill>
                <a:cs typeface="B Nazanin" pitchFamily="2" charset="-78"/>
              </a:rPr>
              <a:t>وضع مطلوب </a:t>
            </a:r>
            <a:r>
              <a:rPr lang="en-US" sz="1800" b="1" dirty="0">
                <a:solidFill>
                  <a:schemeClr val="tx1"/>
                </a:solidFill>
                <a:cs typeface="B Nazanin" pitchFamily="2" charset="-78"/>
              </a:rPr>
              <a:t>(Road Map</a:t>
            </a:r>
            <a:r>
              <a:rPr lang="en-US" sz="1800" b="1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fa-IR" sz="2800" dirty="0" smtClean="0">
                <a:solidFill>
                  <a:schemeClr val="bg1"/>
                </a:solidFill>
                <a:cs typeface="B Titr" pitchFamily="2" charset="-78"/>
              </a:rPr>
              <a:t>فاز ها و  گزارش های آنها </a:t>
            </a:r>
            <a:endParaRPr lang="en-US" sz="28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6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340644"/>
            <a:ext cx="8382000" cy="4876800"/>
          </a:xfrm>
          <a:solidFill>
            <a:srgbClr val="FFFFD9"/>
          </a:solidFill>
          <a:effectLst>
            <a:outerShdw blurRad="50800" dist="38100" dir="2700000" sx="102000" sy="102000" algn="tl" rotWithShape="0">
              <a:srgbClr val="420B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12087" indent="0" algn="justLow" rtl="1">
              <a:lnSpc>
                <a:spcPct val="150000"/>
              </a:lnSpc>
              <a:buNone/>
            </a:pP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در این گزارش، برای مدل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سازی،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علاوه بر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چارچوب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FEA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)، از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مدل</a:t>
            </a:r>
            <a:r>
              <a:rPr lang="ar-SA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های مرجع دیگری بخصوص در لایه کسب و کار استفاده شده است: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BRM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DRM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TRM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 و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SRM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 ( برای استفاده در لایه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های مختلف معماری)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مدل زنجیره ارزش پورتر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برای دسته بندی کلان فرآيندها)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چارچوب</a:t>
            </a:r>
            <a:r>
              <a:rPr lang="en-US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APQC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برای دسته بندی کلان  فرآيندها) 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مدل بلوغ سازمانی 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CMMI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 ( برای ارزیابی سطح بلوغ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وضع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موجود و استفاده از بهترین تجربیات آن در حوزه هایی مانند مدیریت پروژه و مدیریت فرآيند) 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COBIT , ITIL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CMMI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(برای استفاده در گروه فرآيندها و سرویس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</a:t>
            </a:r>
            <a:r>
              <a:rPr lang="en-US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IT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مدیریت و راهبری فناوری اطلاعات)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استاندارد</a:t>
            </a:r>
            <a:r>
              <a:rPr lang="en-US" sz="1800" dirty="0">
                <a:solidFill>
                  <a:schemeClr val="tx1"/>
                </a:solidFill>
                <a:cs typeface="B Nazanin" panose="00000400000000000000" pitchFamily="2" charset="-78"/>
              </a:rPr>
              <a:t>PMBOK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 برای شناسایی و دسته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dirty="0">
                <a:solidFill>
                  <a:schemeClr val="tx1"/>
                </a:solidFill>
                <a:cs typeface="B Nazanin" panose="00000400000000000000" pitchFamily="2" charset="-78"/>
              </a:rPr>
              <a:t>بندی فرآيندها و دیسیپلین های مدیریت و کنترل پروژه 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50045"/>
            <a:ext cx="8458200" cy="609600"/>
          </a:xfrm>
          <a:solidFill>
            <a:srgbClr val="DE25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چارچوب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ها، مدل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های مرجع و به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روش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</a:t>
            </a:r>
            <a:endParaRPr lang="en-US" sz="23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4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50045"/>
            <a:ext cx="8458200" cy="609600"/>
          </a:xfrm>
          <a:solidFill>
            <a:srgbClr val="DE25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چارچوب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ها، مدل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های مرجع و به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روش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</a:t>
            </a:r>
            <a:endParaRPr lang="en-US" sz="23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 descr="FederalEnterpriseArchitectureFramework.gif"/>
          <p:cNvPicPr/>
          <p:nvPr/>
        </p:nvPicPr>
        <p:blipFill>
          <a:blip r:embed="rId3" cstate="print"/>
          <a:srcRect b="2778"/>
          <a:stretch>
            <a:fillRect/>
          </a:stretch>
        </p:blipFill>
        <p:spPr>
          <a:xfrm>
            <a:off x="965200" y="1114867"/>
            <a:ext cx="7670800" cy="556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50045"/>
            <a:ext cx="8458200" cy="609600"/>
          </a:xfrm>
          <a:solidFill>
            <a:srgbClr val="DE25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چارچوب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ها، مدل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های مرجع و به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روش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</a:t>
            </a:r>
            <a:endParaRPr lang="en-US" sz="23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397639" y="3546323"/>
            <a:ext cx="128154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73878"/>
              </p:ext>
            </p:extLst>
          </p:nvPr>
        </p:nvGraphicFramePr>
        <p:xfrm>
          <a:off x="155722" y="1703843"/>
          <a:ext cx="9107672" cy="458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Visio" r:id="rId4" imgW="11429910" imgH="5791200" progId="Visio.Drawing.11">
                  <p:embed/>
                </p:oleObj>
              </mc:Choice>
              <mc:Fallback>
                <p:oleObj name="Visio" r:id="rId4" imgW="11429910" imgH="57912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22" y="1703843"/>
                        <a:ext cx="9107672" cy="458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8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50045"/>
            <a:ext cx="8458200" cy="609600"/>
          </a:xfrm>
          <a:solidFill>
            <a:srgbClr val="DE25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چارچوب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ها، مدل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های مرجع و به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روش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ها</a:t>
            </a:r>
            <a:endParaRPr lang="en-US" sz="23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 descr="apq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5630" y="1268906"/>
            <a:ext cx="5666740" cy="5677059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415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خروجی</a:t>
            </a:r>
            <a:r>
              <a:rPr lang="fa-IR" sz="1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های پروژه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گزارش وضع موجود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لایه کسب و کار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لایه داده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لایه سیستم های کاربردی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لایه فناوری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مدیریت فاوا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گزارش وضع مطلوب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لایه کسب و کار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لایه داده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لایه سیستم های کاربردی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لایه فناوری</a:t>
            </a:r>
          </a:p>
          <a:p>
            <a:pPr marL="985437" lvl="1" indent="-273050" algn="r" rtl="1">
              <a:lnSpc>
                <a:spcPct val="11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مدیریت فاوا</a:t>
            </a: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گزارش برنامه انتقال</a:t>
            </a: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گزارش راهبردهای کسب و کار</a:t>
            </a: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گزارش راهبردهای فناوری اطلاعات</a:t>
            </a: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گزارش مطالعات تطبیقی</a:t>
            </a:r>
            <a:endParaRPr lang="en-US" sz="2300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700" dirty="0" smtClean="0">
                <a:latin typeface="Bradley Hand ITC" pitchFamily="66" charset="0"/>
                <a:cs typeface="B Titr" pitchFamily="2" charset="-78"/>
              </a:rPr>
              <a:t>خروجی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700" dirty="0" smtClean="0">
                <a:latin typeface="Bradley Hand ITC" pitchFamily="66" charset="0"/>
                <a:cs typeface="B Titr" pitchFamily="2" charset="-78"/>
              </a:rPr>
              <a:t>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1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موجود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</a:t>
            </a:r>
            <a:r>
              <a:rPr lang="fa-IR" sz="3600" dirty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کسب</a:t>
            </a:r>
            <a:r>
              <a:rPr lang="fa-IR" sz="100" dirty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وکار 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8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justLow" rtl="1">
              <a:lnSpc>
                <a:spcPct val="150000"/>
              </a:lnSpc>
              <a:buNone/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به منظور مدل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سازی وضع موجود کسب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وکار ستاد وزارتخانه از خروجی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های زیر استفاده شده است:</a:t>
            </a:r>
          </a:p>
          <a:p>
            <a:pPr marL="112087" indent="0" algn="justLow" rtl="1">
              <a:lnSpc>
                <a:spcPct val="150000"/>
              </a:lnSpc>
              <a:buNone/>
            </a:pPr>
            <a:endParaRPr lang="fa-IR" sz="230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نمودار ساختار </a:t>
            </a: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سازماني</a:t>
            </a: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نمودار سلسله 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مراتبی کارکردها </a:t>
            </a: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(</a:t>
            </a:r>
            <a:r>
              <a:rPr lang="en-US" sz="2300" b="1" dirty="0">
                <a:solidFill>
                  <a:schemeClr val="tx1"/>
                </a:solidFill>
                <a:cs typeface="B Nazanin" pitchFamily="2" charset="-78"/>
              </a:rPr>
              <a:t>FHD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  <a:endParaRPr lang="fa-IR" sz="2300" b="1" dirty="0">
              <a:solidFill>
                <a:schemeClr val="tx1"/>
              </a:solidFill>
              <a:cs typeface="B Nazanin" pitchFamily="2" charset="-78"/>
            </a:endParaRP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نمودار سلسله 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مراتبی فرآیندها</a:t>
            </a:r>
            <a:r>
              <a:rPr lang="en-US" sz="2300" b="1" dirty="0" smtClean="0">
                <a:solidFill>
                  <a:schemeClr val="tx1"/>
                </a:solidFill>
                <a:cs typeface="B Nazanin" pitchFamily="2" charset="-78"/>
              </a:rPr>
              <a:t>(PHD</a:t>
            </a:r>
            <a:r>
              <a:rPr lang="en-US" sz="2300" b="1" dirty="0">
                <a:solidFill>
                  <a:schemeClr val="tx1"/>
                </a:solidFill>
                <a:cs typeface="B Nazanin" pitchFamily="2" charset="-78"/>
              </a:rPr>
              <a:t>) </a:t>
            </a:r>
            <a:endParaRPr lang="fa-IR" sz="23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نمودار فعالیت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ها</a:t>
            </a:r>
            <a:endParaRPr lang="fa-IR" sz="2300" b="1" dirty="0">
              <a:solidFill>
                <a:schemeClr val="tx1"/>
              </a:solidFill>
              <a:cs typeface="B Nazanin" pitchFamily="2" charset="-78"/>
            </a:endParaRPr>
          </a:p>
          <a:p>
            <a:pPr marL="723900" indent="-273050" algn="r" rtl="1">
              <a:lnSpc>
                <a:spcPct val="150000"/>
              </a:lnSpc>
            </a:pP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ارزيابي وضع موجود</a:t>
            </a:r>
          </a:p>
          <a:p>
            <a:pPr algn="r" rtl="1">
              <a:lnSpc>
                <a:spcPct val="150000"/>
              </a:lnSpc>
            </a:pPr>
            <a:endParaRPr lang="en-US" sz="2300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700" dirty="0" smtClean="0">
                <a:latin typeface="Bradley Hand ITC" pitchFamily="66" charset="0"/>
                <a:cs typeface="B Titr" pitchFamily="2" charset="-78"/>
              </a:rPr>
              <a:t>دسته بندی وظایف ستاد</a:t>
            </a:r>
            <a:r>
              <a:rPr lang="en-US" sz="2700" dirty="0" smtClean="0">
                <a:latin typeface="Times New Roman" pitchFamily="18" charset="0"/>
                <a:cs typeface="B Titr" pitchFamily="2" charset="-78"/>
              </a:rPr>
              <a:t>ICT </a:t>
            </a:r>
            <a:r>
              <a:rPr lang="fa-IR" sz="2700" dirty="0" smtClean="0">
                <a:latin typeface="Times New Roman" pitchFamily="18" charset="0"/>
                <a:cs typeface="B Titr" pitchFamily="2" charset="-78"/>
              </a:rPr>
              <a:t> براساس ساختار سازمانی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97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بررسی ساختار وزارت </a:t>
            </a:r>
            <a:r>
              <a:rPr lang="en-US" sz="2800" b="1" dirty="0">
                <a:solidFill>
                  <a:srgbClr val="FF0000"/>
                </a:solidFill>
                <a:cs typeface="B Titr" panose="00000700000000000000" pitchFamily="2" charset="-78"/>
              </a:rPr>
              <a:t>ICT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89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700" dirty="0" smtClean="0">
                <a:latin typeface="Bradley Hand ITC" pitchFamily="66" charset="0"/>
                <a:cs typeface="B Titr" pitchFamily="2" charset="-78"/>
              </a:rPr>
              <a:t>ساختار سازمانی واحدهای ستاد</a:t>
            </a:r>
            <a:r>
              <a:rPr lang="fa-IR" sz="2700" dirty="0" smtClean="0">
                <a:latin typeface="Times New Roman" pitchFamily="18" charset="0"/>
                <a:cs typeface="B Titr" pitchFamily="2" charset="-78"/>
              </a:rPr>
              <a:t>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70957"/>
              </p:ext>
            </p:extLst>
          </p:nvPr>
        </p:nvGraphicFramePr>
        <p:xfrm>
          <a:off x="585118" y="1408743"/>
          <a:ext cx="8490316" cy="545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Visio" r:id="rId4" imgW="9743719" imgH="6224917" progId="Visio.Drawing.11">
                  <p:embed/>
                </p:oleObj>
              </mc:Choice>
              <mc:Fallback>
                <p:oleObj name="Visio" r:id="rId4" imgW="9743719" imgH="62249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18" y="1408743"/>
                        <a:ext cx="8490316" cy="5453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25832" y="1378675"/>
            <a:ext cx="360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ساختار سازماني مركز نوسازي و تحول اداري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214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justLow" rtl="1">
              <a:lnSpc>
                <a:spcPct val="150000"/>
              </a:lnSpc>
              <a:buNone/>
            </a:pP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ب</a:t>
            </a:r>
            <a:r>
              <a:rPr lang="ar-SA" sz="2300" b="1" dirty="0">
                <a:solidFill>
                  <a:schemeClr val="tx1"/>
                </a:solidFill>
                <a:cs typeface="B Nazanin" pitchFamily="2" charset="-78"/>
              </a:rPr>
              <a:t>رای گروه بندی، </a:t>
            </a: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و مستندسازی وظایف ستاد </a:t>
            </a:r>
            <a:r>
              <a:rPr lang="en-US" sz="2300" b="1" dirty="0">
                <a:solidFill>
                  <a:schemeClr val="tx1"/>
                </a:solidFill>
                <a:cs typeface="B Nazanin" pitchFamily="2" charset="-78"/>
              </a:rPr>
              <a:t>ICT</a:t>
            </a: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 از </a:t>
            </a:r>
            <a:r>
              <a:rPr lang="en-US" sz="2300" b="1" dirty="0">
                <a:solidFill>
                  <a:schemeClr val="tx1"/>
                </a:solidFill>
                <a:cs typeface="B Nazanin" pitchFamily="2" charset="-78"/>
              </a:rPr>
              <a:t>FHD</a:t>
            </a: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 استفاده شده است.  ه</a:t>
            </a:r>
            <a:r>
              <a:rPr lang="ar-SA" sz="2300" b="1" dirty="0">
                <a:solidFill>
                  <a:schemeClr val="tx1"/>
                </a:solidFill>
                <a:cs typeface="B Nazanin" pitchFamily="2" charset="-78"/>
              </a:rPr>
              <a:t>دف از تهیه این نمودار</a:t>
            </a:r>
            <a:r>
              <a:rPr lang="fa-IR" sz="2300" b="1" dirty="0">
                <a:solidFill>
                  <a:schemeClr val="tx1"/>
                </a:solidFill>
                <a:cs typeface="B Nazanin" pitchFamily="2" charset="-78"/>
              </a:rPr>
              <a:t>:</a:t>
            </a:r>
            <a:endParaRPr lang="en-US" sz="2300" b="1" dirty="0">
              <a:solidFill>
                <a:schemeClr val="tx1"/>
              </a:solidFill>
              <a:cs typeface="B Nazanin" pitchFamily="2" charset="-78"/>
            </a:endParaRPr>
          </a:p>
          <a:p>
            <a:pPr marL="373624" lvl="1" indent="-261537" algn="r" rtl="1">
              <a:lnSpc>
                <a:spcPct val="150000"/>
              </a:lnSpc>
              <a:spcBef>
                <a:spcPts val="409"/>
              </a:spcBef>
              <a:buSzPct val="68000"/>
              <a:buFont typeface="Wingdings 3"/>
              <a:buChar char=""/>
            </a:pPr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شناسایی وظایف و </a:t>
            </a:r>
            <a:r>
              <a:rPr lang="ar-SA" b="1" dirty="0" smtClean="0">
                <a:solidFill>
                  <a:schemeClr val="tx1"/>
                </a:solidFill>
                <a:cs typeface="B Nazanin" pitchFamily="2" charset="-78"/>
              </a:rPr>
              <a:t>کارکردهای </a:t>
            </a:r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موجود سازمان 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  <a:p>
            <a:pPr marL="373624" lvl="1" indent="-261537" algn="r" rtl="1">
              <a:lnSpc>
                <a:spcPct val="150000"/>
              </a:lnSpc>
              <a:spcBef>
                <a:spcPts val="409"/>
              </a:spcBef>
              <a:buSzPct val="68000"/>
              <a:buFont typeface="Wingdings 3"/>
              <a:buChar char=""/>
            </a:pPr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حصول اطمینان از پوشایی تمام کارکردها و وظایف</a:t>
            </a: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 ستاد </a:t>
            </a:r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در این پروژه 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  <a:p>
            <a:pPr marL="373624" lvl="1" indent="-261537" algn="r" rtl="1">
              <a:lnSpc>
                <a:spcPct val="150000"/>
              </a:lnSpc>
              <a:spcBef>
                <a:spcPts val="409"/>
              </a:spcBef>
              <a:buSzPct val="68000"/>
              <a:buFont typeface="Wingdings 3"/>
              <a:buChar char=""/>
            </a:pPr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داشتن وسیله</a:t>
            </a:r>
            <a:r>
              <a:rPr lang="ar-SA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ای برای مقایسه وضع موجود با وضع مطلوب 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  <a:p>
            <a:pPr marL="112087" indent="0" algn="r" rtl="1">
              <a:lnSpc>
                <a:spcPct val="150000"/>
              </a:lnSpc>
              <a:buNone/>
            </a:pPr>
            <a:endParaRPr lang="fa-IR" sz="23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12087" indent="0" algn="r" rtl="1">
              <a:lnSpc>
                <a:spcPct val="150000"/>
              </a:lnSpc>
              <a:buNone/>
            </a:pP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شکل</a:t>
            </a:r>
            <a:r>
              <a:rPr lang="en-US" sz="23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صفحه بعد</a:t>
            </a:r>
            <a:r>
              <a:rPr lang="en-US" sz="2300" b="1" dirty="0" smtClean="0">
                <a:solidFill>
                  <a:schemeClr val="tx1"/>
                </a:solidFill>
                <a:cs typeface="B Nazanin" pitchFamily="2" charset="-78"/>
              </a:rPr>
              <a:t>FHD</a:t>
            </a:r>
            <a:r>
              <a:rPr lang="fa-IR" sz="2300" b="1" dirty="0" smtClean="0">
                <a:solidFill>
                  <a:schemeClr val="tx1"/>
                </a:solidFill>
                <a:cs typeface="B Nazanin" pitchFamily="2" charset="-78"/>
              </a:rPr>
              <a:t> وظایف بخش تحول و نوسازی را نشان می دهد:</a:t>
            </a:r>
          </a:p>
          <a:p>
            <a:pPr algn="r" rtl="1">
              <a:lnSpc>
                <a:spcPct val="150000"/>
              </a:lnSpc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700" dirty="0" smtClean="0">
                <a:latin typeface="Bradley Hand ITC" pitchFamily="66" charset="0"/>
                <a:cs typeface="B Titr" pitchFamily="2" charset="-78"/>
              </a:rPr>
              <a:t>دسته بندی وظایف ستاد</a:t>
            </a:r>
            <a:r>
              <a:rPr lang="en-US" sz="2700" dirty="0" smtClean="0">
                <a:latin typeface="Times New Roman" pitchFamily="18" charset="0"/>
                <a:cs typeface="B Titr" pitchFamily="2" charset="-78"/>
              </a:rPr>
              <a:t>ICT </a:t>
            </a:r>
            <a:r>
              <a:rPr lang="fa-IR" sz="2700" dirty="0" smtClean="0">
                <a:latin typeface="Times New Roman" pitchFamily="18" charset="0"/>
                <a:cs typeface="B Titr" pitchFamily="2" charset="-78"/>
              </a:rPr>
              <a:t> براساس ساختار سازمانی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500" dirty="0" smtClean="0">
                <a:latin typeface="Bradley Hand ITC" pitchFamily="66" charset="0"/>
                <a:cs typeface="B Titr" pitchFamily="2" charset="-78"/>
              </a:rPr>
              <a:t>نمودار </a:t>
            </a:r>
            <a:r>
              <a:rPr lang="en-US" sz="2500" dirty="0" smtClean="0">
                <a:latin typeface="Times New Roman" pitchFamily="18" charset="0"/>
                <a:cs typeface="B Titr" pitchFamily="2" charset="-78"/>
              </a:rPr>
              <a:t>FHD</a:t>
            </a:r>
            <a:r>
              <a:rPr lang="fa-IR" sz="2500" dirty="0" smtClean="0">
                <a:latin typeface="Times New Roman" pitchFamily="18" charset="0"/>
                <a:cs typeface="B Titr" pitchFamily="2" charset="-78"/>
              </a:rPr>
              <a:t> بخش تحول و نوسازی </a:t>
            </a:r>
            <a:endParaRPr lang="en-US" sz="25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04238"/>
              </p:ext>
            </p:extLst>
          </p:nvPr>
        </p:nvGraphicFramePr>
        <p:xfrm>
          <a:off x="-48881" y="1264444"/>
          <a:ext cx="9312275" cy="509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Visio" r:id="rId4" imgW="19866217" imgH="11918845" progId="Visio.Drawing.11">
                  <p:embed/>
                </p:oleObj>
              </mc:Choice>
              <mc:Fallback>
                <p:oleObj name="Visio" r:id="rId4" imgW="19866217" imgH="119188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881" y="1264444"/>
                        <a:ext cx="9312275" cy="5091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5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1800" b="1" dirty="0" smtClean="0"/>
              <a:t>سل</a:t>
            </a:r>
            <a:endParaRPr lang="en-US" sz="1800" b="1" dirty="0" smtClean="0"/>
          </a:p>
          <a:p>
            <a:pPr marL="635000" lvl="1" indent="-53975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برای دسته بندی فرایندهای ستاد از </a:t>
            </a:r>
            <a:r>
              <a:rPr lang="en-US" b="1" dirty="0" smtClean="0">
                <a:solidFill>
                  <a:schemeClr val="tx1"/>
                </a:solidFill>
                <a:cs typeface="B Nazanin" pitchFamily="2" charset="-78"/>
              </a:rPr>
              <a:t>PHD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 استفاده شده است.</a:t>
            </a:r>
          </a:p>
          <a:p>
            <a:pPr marL="877888" lvl="2" indent="-782638" algn="r" rtl="1">
              <a:lnSpc>
                <a:spcPct val="150000"/>
              </a:lnSpc>
              <a:buNone/>
            </a:pPr>
            <a:r>
              <a:rPr lang="ar-SA" sz="2300" dirty="0" smtClean="0">
                <a:solidFill>
                  <a:schemeClr val="tx1"/>
                </a:solidFill>
                <a:cs typeface="B Nazanin" pitchFamily="2" charset="-78"/>
              </a:rPr>
              <a:t>هدف از این نمودار</a:t>
            </a:r>
            <a:r>
              <a:rPr lang="fa-IR" sz="2300" dirty="0" smtClean="0">
                <a:solidFill>
                  <a:schemeClr val="tx1"/>
                </a:solidFill>
                <a:cs typeface="B Nazanin" pitchFamily="2" charset="-78"/>
              </a:rPr>
              <a:t>:</a:t>
            </a:r>
            <a:endParaRPr lang="en-US" sz="2300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buBlip>
                <a:blip r:embed="rId3"/>
              </a:buBlip>
            </a:pPr>
            <a:r>
              <a:rPr lang="ar-SA" sz="2300" dirty="0" smtClean="0">
                <a:solidFill>
                  <a:schemeClr val="tx1"/>
                </a:solidFill>
                <a:cs typeface="B Nazanin" pitchFamily="2" charset="-78"/>
              </a:rPr>
              <a:t>داشتن تصویری از فرایندها</a:t>
            </a:r>
            <a:r>
              <a:rPr lang="fa-IR" sz="23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300" dirty="0" smtClean="0">
                <a:solidFill>
                  <a:schemeClr val="tx1"/>
                </a:solidFill>
                <a:cs typeface="B Nazanin" pitchFamily="2" charset="-78"/>
              </a:rPr>
              <a:t>و گروه</a:t>
            </a:r>
            <a:r>
              <a:rPr lang="ar-SA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ar-SA" sz="2300" dirty="0" smtClean="0">
                <a:solidFill>
                  <a:schemeClr val="tx1"/>
                </a:solidFill>
                <a:cs typeface="B Nazanin" pitchFamily="2" charset="-78"/>
              </a:rPr>
              <a:t>های فرایندی </a:t>
            </a:r>
            <a:r>
              <a:rPr lang="fa-IR" sz="2300" dirty="0" smtClean="0">
                <a:solidFill>
                  <a:schemeClr val="tx1"/>
                </a:solidFill>
                <a:cs typeface="B Nazanin" pitchFamily="2" charset="-78"/>
              </a:rPr>
              <a:t>ستاد وزارت</a:t>
            </a:r>
            <a:endParaRPr lang="en-US" sz="2300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buBlip>
                <a:blip r:embed="rId3"/>
              </a:buBlip>
            </a:pPr>
            <a:r>
              <a:rPr lang="ar-SA" sz="2300" dirty="0" smtClean="0">
                <a:solidFill>
                  <a:schemeClr val="tx1"/>
                </a:solidFill>
                <a:cs typeface="B Nazanin" pitchFamily="2" charset="-78"/>
              </a:rPr>
              <a:t>داشتن مبنایی برای مقایسه مجموعه فرایندهای </a:t>
            </a:r>
            <a:r>
              <a:rPr lang="fa-IR" sz="2300" dirty="0" smtClean="0">
                <a:solidFill>
                  <a:schemeClr val="tx1"/>
                </a:solidFill>
                <a:cs typeface="B Nazanin" pitchFamily="2" charset="-78"/>
              </a:rPr>
              <a:t>ستاد</a:t>
            </a:r>
            <a:r>
              <a:rPr lang="ar-SA" sz="2300" dirty="0" smtClean="0">
                <a:solidFill>
                  <a:schemeClr val="tx1"/>
                </a:solidFill>
                <a:cs typeface="B Nazanin" pitchFamily="2" charset="-78"/>
              </a:rPr>
              <a:t> در وضع موجود و مطلوب و حصول اطمینان از پوشایی اهداف سازمان به وسیله مجموعه فرایندها</a:t>
            </a:r>
            <a:endParaRPr lang="en-US" sz="2300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ar-SA" sz="2300" dirty="0" smtClean="0">
                <a:solidFill>
                  <a:schemeClr val="tx1"/>
                </a:solidFill>
                <a:cs typeface="B Nazanin" pitchFamily="2" charset="-78"/>
              </a:rPr>
              <a:t> داشتن مبنایی برای کدگذاری</a:t>
            </a:r>
            <a:r>
              <a:rPr lang="fa-IR" sz="2300" dirty="0" smtClean="0">
                <a:solidFill>
                  <a:schemeClr val="tx1"/>
                </a:solidFill>
                <a:cs typeface="B Nazanin" pitchFamily="2" charset="-78"/>
              </a:rPr>
              <a:t> وردیابی فرایند</a:t>
            </a:r>
            <a:r>
              <a:rPr lang="fa-IR" sz="1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300" dirty="0" smtClean="0">
                <a:solidFill>
                  <a:schemeClr val="tx1"/>
                </a:solidFill>
                <a:cs typeface="B Nazanin" pitchFamily="2" charset="-78"/>
              </a:rPr>
              <a:t>ها </a:t>
            </a:r>
          </a:p>
          <a:p>
            <a:pPr marL="635000" lvl="1" indent="-45720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شکل صفحه بعد </a:t>
            </a:r>
            <a:r>
              <a:rPr lang="en-US" sz="2000" b="1" dirty="0" smtClean="0">
                <a:solidFill>
                  <a:schemeClr val="tx1"/>
                </a:solidFill>
                <a:cs typeface="B Nazanin" pitchFamily="2" charset="-78"/>
              </a:rPr>
              <a:t>PHD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ستاد وزارتخانه را نشان می دهد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: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  <a:buNone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500" dirty="0" smtClean="0">
                <a:latin typeface="Bradley Hand ITC" pitchFamily="66" charset="0"/>
                <a:cs typeface="B Titr" pitchFamily="2" charset="-78"/>
              </a:rPr>
              <a:t>دسته فرایند های  ستاد</a:t>
            </a:r>
            <a:r>
              <a:rPr lang="en-US" sz="2500" dirty="0" smtClean="0">
                <a:latin typeface="Times New Roman" pitchFamily="18" charset="0"/>
                <a:cs typeface="B Titr" pitchFamily="2" charset="-78"/>
              </a:rPr>
              <a:t>ICT </a:t>
            </a:r>
            <a:r>
              <a:rPr lang="fa-IR" sz="2500" dirty="0" smtClean="0">
                <a:latin typeface="Times New Roman" pitchFamily="18" charset="0"/>
                <a:cs typeface="B Titr" pitchFamily="2" charset="-78"/>
              </a:rPr>
              <a:t> براساس مدل</a:t>
            </a:r>
            <a:r>
              <a:rPr lang="fa-IR" sz="100" dirty="0" smtClean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500" dirty="0" smtClean="0">
                <a:latin typeface="Times New Roman" pitchFamily="18" charset="0"/>
                <a:cs typeface="B Titr" pitchFamily="2" charset="-78"/>
              </a:rPr>
              <a:t>های مرجع</a:t>
            </a:r>
            <a:endParaRPr lang="en-US" sz="25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82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500" dirty="0" smtClean="0">
                <a:latin typeface="Bradley Hand ITC" pitchFamily="66" charset="0"/>
                <a:cs typeface="B Titr" pitchFamily="2" charset="-78"/>
              </a:rPr>
              <a:t>مدل فرایند های  ستاد</a:t>
            </a:r>
            <a:r>
              <a:rPr lang="en-US" sz="2500" dirty="0" smtClean="0">
                <a:latin typeface="Times New Roman" pitchFamily="18" charset="0"/>
                <a:cs typeface="B Titr" pitchFamily="2" charset="-78"/>
              </a:rPr>
              <a:t>ICT </a:t>
            </a:r>
            <a:r>
              <a:rPr lang="fa-IR" sz="2500" dirty="0" smtClean="0">
                <a:latin typeface="Times New Roman" pitchFamily="18" charset="0"/>
                <a:cs typeface="B Titr" pitchFamily="2" charset="-78"/>
              </a:rPr>
              <a:t> براساس مدل های مرجع</a:t>
            </a:r>
            <a:endParaRPr lang="en-US" sz="25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76" y="1441339"/>
            <a:ext cx="9030018" cy="43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0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97644"/>
            <a:ext cx="8458200" cy="533400"/>
          </a:xfrm>
          <a:solidFill>
            <a:srgbClr val="EA410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300" dirty="0" smtClean="0">
                <a:latin typeface="Times New Roman" pitchFamily="18" charset="0"/>
                <a:cs typeface="B Titr" pitchFamily="2" charset="-78"/>
              </a:rPr>
              <a:t>نمودار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fa-IR" sz="2300" dirty="0" smtClean="0">
                <a:latin typeface="Times New Roman" pitchFamily="18" charset="0"/>
                <a:cs typeface="B Titr" pitchFamily="2" charset="-78"/>
              </a:rPr>
              <a:t> فر ایند مدیریت نوسازی، تحول و بهره برداری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92470" y="2557690"/>
            <a:ext cx="101598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806694"/>
              </p:ext>
            </p:extLst>
          </p:nvPr>
        </p:nvGraphicFramePr>
        <p:xfrm>
          <a:off x="82336" y="1264444"/>
          <a:ext cx="9315664" cy="468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Visio" r:id="rId4" imgW="16438896" imgH="8303967" progId="Visio.Drawing.11">
                  <p:embed/>
                </p:oleObj>
              </mc:Choice>
              <mc:Fallback>
                <p:oleObj name="Visio" r:id="rId4" imgW="16438896" imgH="830396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36" y="1264444"/>
                        <a:ext cx="9315664" cy="4684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9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97644"/>
            <a:ext cx="8458200" cy="533400"/>
          </a:xfrm>
          <a:solidFill>
            <a:srgbClr val="EA410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300" dirty="0" smtClean="0">
                <a:latin typeface="Times New Roman" pitchFamily="18" charset="0"/>
                <a:cs typeface="B Titr" pitchFamily="2" charset="-78"/>
              </a:rPr>
              <a:t>نمودار فعالیت</a:t>
            </a:r>
            <a:r>
              <a:rPr lang="fa-IR" sz="100" dirty="0" smtClean="0"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300" dirty="0" smtClean="0">
                <a:latin typeface="Times New Roman" pitchFamily="18" charset="0"/>
                <a:cs typeface="B Titr" pitchFamily="2" charset="-78"/>
              </a:rPr>
              <a:t>ها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92470" y="2557690"/>
            <a:ext cx="101598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6" name="Image0.png" descr="Image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" y="2102644"/>
            <a:ext cx="8746172" cy="2762885"/>
          </a:xfrm>
          <a:prstGeom prst="rect">
            <a:avLst/>
          </a:prstGeom>
          <a:effectLst>
            <a:glow rad="1397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219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3"/>
            <a:ext cx="8382000" cy="5760000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>
              <a:lnSpc>
                <a:spcPct val="150000"/>
              </a:lnSpc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1- از منظر فرایند ی </a:t>
            </a:r>
          </a:p>
          <a:p>
            <a:pPr algn="r" rtl="1">
              <a:lnSpc>
                <a:spcPct val="150000"/>
              </a:lnSpc>
              <a:buNone/>
            </a:pPr>
            <a:endParaRPr lang="fa-IR" sz="18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627063" lvl="1" indent="-225425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فرایندها مدیریت نمی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شود .</a:t>
            </a:r>
          </a:p>
          <a:p>
            <a:pPr marL="627063" lvl="2" indent="-225425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فرایندها براساس تجربه و سلایق شخصی افراد و  براساس شرح وظایف مصوب انجام 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شود( سطح بلوغ بین صفر و یک) به عبارت دیگر فرایندها بطور رسمی شناسایی، مستند، شاخص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گذاری و ارزیابی  نمی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شود. تصویر کلان و یکپارچه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ای از فرایندها و تعامل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های آنها وجود ندارد.</a:t>
            </a:r>
          </a:p>
          <a:p>
            <a:pPr marL="627063" lvl="1" indent="-225425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طرح جامعی  برای  راهبری تحول و تغییر در سازمان وجود ندارد( اگر چه در گذشته چنین طرحی وجود داشته ولی در حال حاضر  به دلایل نامشخص متوقف شده است).</a:t>
            </a:r>
          </a:p>
          <a:p>
            <a:pPr marL="627063" lvl="1" indent="-225425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سازوکارهای لازم بر ای ثبت، نگهداری و مدیریت تغییرات فرایندها وجود ندارد.</a:t>
            </a:r>
          </a:p>
          <a:p>
            <a:pPr marL="627063" lvl="1" indent="-225425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دانش  و حافظه سازمانی مدیریت نمی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شود.</a:t>
            </a:r>
          </a:p>
          <a:p>
            <a:pPr marL="627063" lvl="2" indent="-225425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فرایندی برای ثبت، نگهداری و مدیریت دانش حاصل از تجارب گذشته و درس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های آموخته شده از انجام </a:t>
            </a:r>
            <a:b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پروژه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ها، تغییرات مدیریتی،  تصمیمات مختلف و نتایج آنها در گذشته و حال  وجود ندارد.</a:t>
            </a:r>
          </a:p>
          <a:p>
            <a:pPr marL="627063" lvl="2" indent="-225425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سازوکارها یا نظام خاصی برای سازماندهی دانش و تجارب سازمان وجود ندارد.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ارزیابی وضع موجود  ستاد وزارت 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8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Low" rtl="1">
              <a:lnSpc>
                <a:spcPct val="150000"/>
              </a:lnSpc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2- از منظر ساختاری </a:t>
            </a:r>
          </a:p>
          <a:p>
            <a:pPr marL="627063" lvl="2" indent="-271463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ساختار کاملا </a:t>
            </a:r>
            <a:r>
              <a:rPr lang="en-US" sz="1600" b="1" dirty="0" smtClean="0">
                <a:solidFill>
                  <a:schemeClr val="tx1"/>
                </a:solidFill>
                <a:cs typeface="B Nazanin" pitchFamily="2" charset="-78"/>
              </a:rPr>
              <a:t>functional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 و به صورت سنتی است. تعامل پویای فرایندی بین واحدها  و با شرکت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 و</a:t>
            </a:r>
            <a:b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سازمان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های وابسته، وجود ندارد.</a:t>
            </a:r>
          </a:p>
          <a:p>
            <a:pPr marL="627063" lvl="2" indent="-271463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تداخل وظایف/ دوباره کاری در برخی بخش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 وجود دارد( مثلا نظارت برعملکرد شرکت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 و سازمان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های تابعه در واحد بازرسی و نظارت بر عملکرد شرکت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 در واحد ارزیابی و نظارت راهبردی ، بخش عمده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ای از فعالیت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های امور بین الملل با روابط عمومی ، دفتر بررسی های اقتصادی از معاونت برنامه ریزی و نظارت راهبردی )</a:t>
            </a:r>
          </a:p>
          <a:p>
            <a:pPr marL="627063" lvl="2" indent="-271463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برخی از وظایف ساختار در وضع موجود اجرا نمی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شود.</a:t>
            </a:r>
          </a:p>
          <a:p>
            <a:pPr marL="627063" lvl="2" indent="-271463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برخی از واحدهای سازمانی فعال نیست( مثلا واحد فناوری و مدیریت پروژه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ها) </a:t>
            </a:r>
          </a:p>
          <a:p>
            <a:pPr marL="627063" lvl="2" indent="-271463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توزیع وظایف در معاونت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 توازن ندارد بطوریکه یک معاونت مانند توسعه مدیریت، و امور پشتیبانی هماهنگی چندین وظیفه سازمانی را به عهده دارد در حالی که معاونت حقوقی و امور دولت و مجلس گرچه وظایف مهم هستند اما محدودند.</a:t>
            </a:r>
          </a:p>
          <a:p>
            <a:pPr marL="627063" lvl="2" indent="-271463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در برخی موارد وظایف در یک معاونت سنخیت ندارند، مثلا جنس فعالیت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های تحول و نوسازی از جنس برنامه-ای و فعالیت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های مالی، خدمات و منابع انسانی از جنس عملیاتی و اجرایی هستند. یا فعالیت های امور بین الملل با مدیریت پروژه ها هیچگونه چسبندگی ندارد.</a:t>
            </a:r>
          </a:p>
          <a:p>
            <a:pPr marL="627063" lvl="2" indent="-271463" algn="justLow" rtl="1">
              <a:lnSpc>
                <a:spcPct val="150000"/>
              </a:lnSpc>
              <a:buBlip>
                <a:blip r:embed="rId3"/>
              </a:buBlip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تغییرات ساختاری در جایی ثبت  نمی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شود.</a:t>
            </a:r>
          </a:p>
          <a:p>
            <a:pPr marL="1633450" lvl="3" indent="-233350" algn="justLow" rtl="1">
              <a:lnSpc>
                <a:spcPct val="150000"/>
              </a:lnSpc>
              <a:buBlip>
                <a:blip r:embed="rId3"/>
              </a:buBlip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633450" lvl="3" indent="-233350" algn="justLow" rtl="1">
              <a:lnSpc>
                <a:spcPct val="15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ارزیابی وضع موجود  ستاد وزارت ( ادامه)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12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موجود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داده»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88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48217" y="231617"/>
            <a:ext cx="8458200" cy="651828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eaLnBrk="1" hangingPunct="1"/>
            <a:r>
              <a:rPr lang="fa-IR" sz="2500" dirty="0" smtClean="0">
                <a:solidFill>
                  <a:schemeClr val="bg1"/>
                </a:solidFill>
                <a:cs typeface="B Titr" pitchFamily="2" charset="-78"/>
              </a:rPr>
              <a:t>ساختار وزارت ارتباطات و فناوری اطلاعات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3" y="971580"/>
            <a:ext cx="7624127" cy="5976908"/>
          </a:xfr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85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مدل مرجع داده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ای(</a:t>
            </a:r>
            <a:r>
              <a:rPr lang="en-US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DRM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)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25" y="2178844"/>
            <a:ext cx="67627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7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موجود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سیستم</a:t>
            </a:r>
            <a:r>
              <a:rPr lang="fa-IR" sz="1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های کاربرد»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3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مدل مرجع سرویس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ها(</a:t>
            </a:r>
            <a:r>
              <a:rPr lang="en-US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SRM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)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9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478748"/>
              </p:ext>
            </p:extLst>
          </p:nvPr>
        </p:nvGraphicFramePr>
        <p:xfrm>
          <a:off x="736600" y="928687"/>
          <a:ext cx="7696200" cy="587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Visio" r:id="rId4" imgW="8054370" imgH="6854024" progId="Visio.Drawing.11">
                  <p:embed/>
                </p:oleObj>
              </mc:Choice>
              <mc:Fallback>
                <p:oleObj name="Visio" r:id="rId4" imgW="8054370" imgH="685402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928687"/>
                        <a:ext cx="7696200" cy="5878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6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>
              <a:buNone/>
            </a:pPr>
            <a:endParaRPr lang="fa-IR" sz="1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633450" lvl="3" indent="-233350" algn="r" rtl="1"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ابعاد بررسی سیستم های کاربردی: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زبان برنامه 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نويسي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گستره 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موضوعي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حوزه سازمانی بهره بردار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نوع 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سیستم(</a:t>
            </a:r>
            <a:r>
              <a:rPr lang="en-US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Web </a:t>
            </a:r>
            <a:r>
              <a:rPr lang="en-US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Based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en-US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Client/Server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en-US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Stand Alone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پایگاه 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اطلاعاتی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تولید کننده </a:t>
            </a: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سیستم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وضعیت دسترسی به سورس کد</a:t>
            </a:r>
          </a:p>
          <a:p>
            <a:pPr marL="95250" lvl="3" indent="0" algn="r" rtl="1">
              <a:lnSpc>
                <a:spcPts val="2500"/>
              </a:lnSpc>
              <a:buNone/>
            </a:pPr>
            <a:endParaRPr lang="fa-IR" sz="18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95250" lvl="3" indent="0" algn="r" rtl="1">
              <a:lnSpc>
                <a:spcPts val="2500"/>
              </a:lnSpc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توصیف </a:t>
            </a:r>
            <a:r>
              <a:rPr lang="fa-IR" sz="1800" b="1" dirty="0">
                <a:solidFill>
                  <a:schemeClr val="tx1"/>
                </a:solidFill>
                <a:cs typeface="B Titr" pitchFamily="2" charset="-78"/>
              </a:rPr>
              <a:t>سیستم شامل</a:t>
            </a: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ابعاد فنی سیستم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کارکردهای اصلی سیستم</a:t>
            </a:r>
          </a:p>
          <a:p>
            <a:pPr marL="982663" lvl="3" indent="-450850" algn="r" rtl="1">
              <a:lnSpc>
                <a:spcPts val="2500"/>
              </a:lnSpc>
              <a:buBlip>
                <a:blip r:embed="rId3"/>
              </a:buBlip>
            </a:pP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نارسایی ها و مشکلات</a:t>
            </a:r>
          </a:p>
          <a:p>
            <a:pPr marL="95250" lvl="3" indent="0" algn="r" rtl="1">
              <a:lnSpc>
                <a:spcPts val="2500"/>
              </a:lnSpc>
              <a:buNone/>
            </a:pPr>
            <a:endParaRPr lang="fa-IR" sz="1800" b="1" dirty="0">
              <a:solidFill>
                <a:schemeClr val="tx1"/>
              </a:solidFill>
              <a:cs typeface="B Titr" pitchFamily="2" charset="-78"/>
            </a:endParaRPr>
          </a:p>
          <a:p>
            <a:pPr marL="1633450" lvl="3" indent="-233350" algn="r" rtl="1">
              <a:lnSpc>
                <a:spcPts val="2500"/>
              </a:lnSpc>
              <a:buBlip>
                <a:blip r:embed="rId3"/>
              </a:buBlip>
            </a:pPr>
            <a:endParaRPr lang="fa-IR" sz="1800" b="1" dirty="0" smtClean="0">
              <a:solidFill>
                <a:schemeClr val="tx1"/>
              </a:solidFill>
            </a:endParaRPr>
          </a:p>
          <a:p>
            <a:pPr marL="1633450" lvl="3" indent="-233350" algn="r" rtl="1">
              <a:lnSpc>
                <a:spcPts val="2500"/>
              </a:lnSpc>
              <a:buBlip>
                <a:blip r:embed="rId3"/>
              </a:buBlip>
            </a:pPr>
            <a:endParaRPr lang="fa-IR" sz="1800" b="1" dirty="0" smtClean="0">
              <a:solidFill>
                <a:schemeClr val="tx1"/>
              </a:solidFill>
            </a:endParaRPr>
          </a:p>
          <a:p>
            <a:pPr marL="1166447" lvl="2" indent="-233350">
              <a:lnSpc>
                <a:spcPts val="15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سیستم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های کاربردی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15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633450" lvl="3" indent="-233350" algn="r" rtl="1">
              <a:lnSpc>
                <a:spcPct val="15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تحلیل سیستم های کاربردی شامل: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فرم های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ارزیابی کیفی </a:t>
            </a: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نرم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افزارها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تحلیل کاربردها بر اساس خصوصیات کیفی نرم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افزار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تحلیل کاربردها بر اساس میزان رضایت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مندی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تحلیل کاربردها بر اساس دسترسی به مستندات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فنی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دسترسی به کاربردها بر اساس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تکنولوژی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سیاست سازمان در حفظ، ارتقاء یا جایگزینی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کاربرد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تحليل سيستم هاي كاربردي از ديد نوع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كاربردها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تحليل كاربردها از نظر متدولوژي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تحليل كاربردها از ديد يكپارچگي بين سيستم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ماتریس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کاربردها/فرآيندها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ماتریس کاربردها/موجودیت های </a:t>
            </a:r>
            <a:r>
              <a:rPr lang="fa-IR" sz="1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داده</a:t>
            </a:r>
            <a:endParaRPr lang="fa-IR" sz="1800" b="1" dirty="0" smtClean="0">
              <a:solidFill>
                <a:schemeClr val="tx1"/>
              </a:solidFill>
            </a:endParaRPr>
          </a:p>
          <a:p>
            <a:pPr marL="1633450" lvl="3" indent="-233350" algn="r" rtl="1">
              <a:lnSpc>
                <a:spcPct val="150000"/>
              </a:lnSpc>
              <a:buBlip>
                <a:blip r:embed="rId3"/>
              </a:buBlip>
            </a:pPr>
            <a:endParaRPr lang="fa-IR" sz="1800" b="1" dirty="0" smtClean="0">
              <a:solidFill>
                <a:schemeClr val="tx1"/>
              </a:solidFill>
            </a:endParaRPr>
          </a:p>
          <a:p>
            <a:pPr marL="1166447" lvl="2" indent="-233350">
              <a:lnSpc>
                <a:spcPct val="15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سیستم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های کاربردی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30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>
              <a:lnSpc>
                <a:spcPct val="200000"/>
              </a:lnSpc>
              <a:buNone/>
            </a:pPr>
            <a:endParaRPr lang="fa-IR" sz="1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نتیجه ارزیابی انجام گرفته:</a:t>
            </a:r>
          </a:p>
          <a:p>
            <a:pPr algn="r" rtl="1">
              <a:lnSpc>
                <a:spcPct val="200000"/>
              </a:lnSpc>
              <a:buNone/>
            </a:pPr>
            <a:endParaRPr lang="fa-IR" sz="7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1077913" lvl="3" indent="-450850" algn="justLow" rtl="1">
              <a:lnSpc>
                <a:spcPct val="200000"/>
              </a:lnSpc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سیستم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های کاربردی موجود به صورت جزیره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ای و اغلب به صورت بسته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های نرم افزاری است.</a:t>
            </a:r>
          </a:p>
          <a:p>
            <a:pPr marL="1077913" lvl="3" indent="-450850" algn="justLow" rtl="1">
              <a:lnSpc>
                <a:spcPct val="200000"/>
              </a:lnSpc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سیستم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ها و کاربردها صرفا وظایف عملیاتی را پشتیبانی 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کنند و سیستمی که پاسخگوی نیاز های اطلاعاتی مدیریت باشد، وجود ندارد. </a:t>
            </a:r>
          </a:p>
          <a:p>
            <a:pPr marL="1077913" lvl="3" indent="-450850" algn="justLow" rtl="1">
              <a:lnSpc>
                <a:spcPct val="200000"/>
              </a:lnSpc>
              <a:buBlip>
                <a:blip r:embed="rId3"/>
              </a:buBlip>
            </a:pP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سیستم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ها و کاربردها اغلب غیر قابل ارتقاء است. </a:t>
            </a: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سیستم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های کاربردی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19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موجود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زیرساخت فناوری»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31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زیرساخت فناوری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958744"/>
            <a:ext cx="123098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48814"/>
              </p:ext>
            </p:extLst>
          </p:nvPr>
        </p:nvGraphicFramePr>
        <p:xfrm>
          <a:off x="812800" y="958745"/>
          <a:ext cx="7696200" cy="586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Visio" r:id="rId4" imgW="8025141" imgH="5542334" progId="Visio.Drawing.11">
                  <p:embed/>
                </p:oleObj>
              </mc:Choice>
              <mc:Fallback>
                <p:oleObj name="Visio" r:id="rId4" imgW="8025141" imgH="554233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958745"/>
                        <a:ext cx="7696200" cy="5868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170759" y="10451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rPr>
              <a:t>مدل مرجع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883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زیرساخت فناوری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958744"/>
            <a:ext cx="123098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170759" y="10451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rPr>
              <a:t>مدل مرجع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TRM</a:t>
            </a:r>
            <a:endParaRPr lang="fa-I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4145" y="1235168"/>
            <a:ext cx="125512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71578"/>
              </p:ext>
            </p:extLst>
          </p:nvPr>
        </p:nvGraphicFramePr>
        <p:xfrm>
          <a:off x="414145" y="1235169"/>
          <a:ext cx="8849249" cy="469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Visio" r:id="rId4" imgW="7529369" imgH="3918355" progId="Visio.Drawing.11">
                  <p:embed/>
                </p:oleObj>
              </mc:Choice>
              <mc:Fallback>
                <p:oleObj name="Visio" r:id="rId4" imgW="7529369" imgH="391835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45" y="1235169"/>
                        <a:ext cx="8849249" cy="4693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9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زیرساخت فناوری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958744"/>
            <a:ext cx="123098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170759" y="10451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rPr>
              <a:t>مدل مرجع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TRM</a:t>
            </a:r>
            <a:endParaRPr lang="fa-I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84" y="830255"/>
            <a:ext cx="12825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98684"/>
              </p:ext>
            </p:extLst>
          </p:nvPr>
        </p:nvGraphicFramePr>
        <p:xfrm>
          <a:off x="468384" y="830256"/>
          <a:ext cx="8762017" cy="583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Visio" r:id="rId4" imgW="5976238" imgH="3812280" progId="Visio.Drawing.11">
                  <p:embed/>
                </p:oleObj>
              </mc:Choice>
              <mc:Fallback>
                <p:oleObj name="Visio" r:id="rId4" imgW="5976238" imgH="38122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84" y="830256"/>
                        <a:ext cx="8762017" cy="5836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3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تاریخچه شروع طرح معماری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3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زیرساخت فناوری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958744"/>
            <a:ext cx="123098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170759" y="10451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rPr>
              <a:t>مدل مرجع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TRM</a:t>
            </a:r>
            <a:endParaRPr lang="fa-I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8460" y="1220830"/>
            <a:ext cx="12907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718355"/>
              </p:ext>
            </p:extLst>
          </p:nvPr>
        </p:nvGraphicFramePr>
        <p:xfrm>
          <a:off x="648460" y="1220831"/>
          <a:ext cx="8279640" cy="499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Visio" r:id="rId4" imgW="6713409" imgH="3313786" progId="Visio.Drawing.11">
                  <p:embed/>
                </p:oleObj>
              </mc:Choice>
              <mc:Fallback>
                <p:oleObj name="Visio" r:id="rId4" imgW="6713409" imgH="33137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60" y="1220831"/>
                        <a:ext cx="8279640" cy="4998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9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زیرساخت فناوری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958744"/>
            <a:ext cx="123098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170759" y="10451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rPr>
              <a:t>مدل مرجع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TRM</a:t>
            </a:r>
            <a:endParaRPr lang="fa-I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02185" y="1500873"/>
            <a:ext cx="10453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212714"/>
              </p:ext>
            </p:extLst>
          </p:nvPr>
        </p:nvGraphicFramePr>
        <p:xfrm>
          <a:off x="802185" y="1500874"/>
          <a:ext cx="7919286" cy="416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Visio" r:id="rId4" imgW="5454302" imgH="2852050" progId="Visio.Drawing.11">
                  <p:embed/>
                </p:oleObj>
              </mc:Choice>
              <mc:Fallback>
                <p:oleObj name="Visio" r:id="rId4" imgW="5454302" imgH="2852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85" y="1500874"/>
                        <a:ext cx="7919286" cy="416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15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1800" b="1" dirty="0" smtClean="0">
                <a:solidFill>
                  <a:schemeClr val="tx1"/>
                </a:solidFill>
                <a:cs typeface="B Titr" pitchFamily="2" charset="-78"/>
              </a:rPr>
              <a:t>تحلیل زیرساخت ها از ابعاد زیر :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محیط</a:t>
            </a:r>
            <a:r>
              <a:rPr lang="fa-IR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 نرم</a:t>
            </a:r>
            <a:r>
              <a:rPr lang="fa-IR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افزاری</a:t>
            </a:r>
          </a:p>
          <a:p>
            <a:pPr marL="982663" lvl="3" indent="-450850" algn="r" rtl="1">
              <a:lnSpc>
                <a:spcPct val="150000"/>
              </a:lnSpc>
              <a:buBlip>
                <a:blip r:embed="rId3"/>
              </a:buBlip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محیط</a:t>
            </a:r>
            <a:r>
              <a:rPr lang="fa-IR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 سخت</a:t>
            </a:r>
            <a:r>
              <a:rPr lang="fa-IR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افزاری</a:t>
            </a:r>
          </a:p>
          <a:p>
            <a:pPr marL="1275997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275997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1900" b="1" dirty="0">
              <a:solidFill>
                <a:schemeClr val="tx1"/>
              </a:solidFill>
              <a:cs typeface="B Nazanin" pitchFamily="2" charset="-78"/>
            </a:endParaRPr>
          </a:p>
          <a:p>
            <a:pPr marL="627063" lvl="2" indent="-449263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b="1" dirty="0" smtClean="0">
                <a:solidFill>
                  <a:schemeClr val="tx1"/>
                </a:solidFill>
                <a:cs typeface="B Nazanin" pitchFamily="2" charset="-78"/>
              </a:rPr>
              <a:t>محیط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900" b="1" dirty="0" smtClean="0">
                <a:solidFill>
                  <a:schemeClr val="tx1"/>
                </a:solidFill>
                <a:cs typeface="B Nazanin" pitchFamily="2" charset="-78"/>
              </a:rPr>
              <a:t>های نرم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1900" b="1" dirty="0" smtClean="0">
                <a:solidFill>
                  <a:schemeClr val="tx1"/>
                </a:solidFill>
                <a:cs typeface="B Nazanin" pitchFamily="2" charset="-78"/>
              </a:rPr>
              <a:t>افزاری شامل: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تحلیل نرم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افزارهای سیستمی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تحلیل نرم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افزارهای کاربردی عمومی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تحلیل نرم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افزارهای عملیاتی ستاد وزارتخانه</a:t>
            </a:r>
          </a:p>
          <a:p>
            <a:pPr marL="627063" lvl="2" indent="-449263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>
                <a:latin typeface="Bradley Hand ITC" pitchFamily="66" charset="0"/>
                <a:cs typeface="B Titr" pitchFamily="2" charset="-78"/>
              </a:rPr>
              <a:t>لایه زیرساخت فناوری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97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15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627063" lvl="2" indent="-449263"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محیط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های سخت افزاری شامل: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شمای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کلی شبکه ستاد </a:t>
            </a:r>
            <a:endParaRPr lang="fa-IR" sz="19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شمای منطقی شبکه اینترنت  ستاد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وزارت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مدل و نوع تجهیزات سخت افزاری شبکه ستاد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وزارت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اتاق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سرور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تجهيزات مياني موجود در ساختمان های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مرکزی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ايستگاه‌هاي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كاري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سرويس‌هاي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شبكه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جهيزات مخابراتي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موجود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تصالات فرا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ساختمانی</a:t>
            </a:r>
            <a:endParaRPr lang="fa-IR" sz="1800" b="1" dirty="0" smtClean="0">
              <a:solidFill>
                <a:schemeClr val="tx1"/>
              </a:solidFill>
            </a:endParaRPr>
          </a:p>
          <a:p>
            <a:pPr marL="1166447" lvl="2" indent="-233350">
              <a:lnSpc>
                <a:spcPct val="15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>
                <a:latin typeface="Bradley Hand ITC" pitchFamily="66" charset="0"/>
                <a:cs typeface="B Titr" pitchFamily="2" charset="-78"/>
              </a:rPr>
              <a:t>لایه زیرساخت فناوری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03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موجود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مدیریت فاوا»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9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633450" lvl="3" indent="-233350" algn="justLow" rtl="1">
              <a:lnSpc>
                <a:spcPct val="15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627063" lvl="2" indent="-354013" algn="justLow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ماموریت</a:t>
            </a:r>
          </a:p>
          <a:p>
            <a:pPr marL="627063" lvl="2" indent="0" algn="justLow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اين مركز به منظور هدف گذاري، طراحي و تدوين، سياستگذاري و برنامه ريزي و مديريت راهبردي امور فناوري اطلاعات و ارتباطات و امنيت فرآيندهاي كاري وزارت ارتباطات و فناوري اطلاعات شكل گرفته و به منظور ايجاد الگوي اجرايي و نمادين وزارتخانه الکترونيكي و هدايت و راهبري فرآيندهاي كاري و خدمات مربوط به آن فعاليت مي نمايد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marL="627063" lvl="2" indent="-354013" algn="justLow" rtl="1">
              <a:lnSpc>
                <a:spcPct val="150000"/>
              </a:lnSpc>
            </a:pP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چشم انداز:</a:t>
            </a:r>
          </a:p>
          <a:p>
            <a:pPr marL="627063" lvl="2" indent="0" algn="justLow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مركز فناوري اطلاعات و ارتباطات با هدف ايجاد و توسعه پوياي الگوي سازماني دولت الكترونيك به سمت يكپارچه سازي و الكترونيكي كردن امن فرآيندهاي كاري وزارت ارتباطات و فناوري اطلاعات پيش مي رود. با حركت پويا و منطقي اين مركز در قالب اتخاذ تدابير و راهبردها و اقدامات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ممکن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، وزارت ارتباطات و فناوري اطلاعات در سال </a:t>
            </a:r>
            <a:r>
              <a:rPr lang="fa-IR" sz="2000" u="sng" dirty="0">
                <a:solidFill>
                  <a:schemeClr val="tx1"/>
                </a:solidFill>
                <a:cs typeface="B Nazanin" panose="00000400000000000000" pitchFamily="2" charset="-78"/>
              </a:rPr>
              <a:t>1392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نمونه برتر سازمان الكترونيكي در دولت جمهوري اسلامي ايران خواهد بود.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627063" lvl="2" indent="0" algn="justLow" rtl="1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 algn="justLow" rtl="1">
              <a:lnSpc>
                <a:spcPct val="15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مدیریت فاوا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44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15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7800" lvl="2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ابعاد مورد بررسی در وضع موجود مدیریت فاوا عبارتند از: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جایگاه مدیریت فاوا در ساختار تشکیلاتی ستاد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وزارتخانه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فرآیندها و شرح وظایف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وضعیت نیروی انسانی بخش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فـاوا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نقاط قوت، ضعف، فرصت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ها، تهدید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ها و مشکلات و محدودیت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های مدیریت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فـاوا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فناوری های مورد استفاده در بخش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فـاوا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میزان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رضایت مشتریان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(داخلی) از عملکرد مرکز فناوری اطلاعات و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ارتباطات</a:t>
            </a: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ماموریت، چشم انداز، اهداف و برنامه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های فاوا 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تحلیل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وضع موجود مدیریت فاوا</a:t>
            </a:r>
            <a:endParaRPr lang="fa-IR" sz="19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15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مدیریت فاوا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7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مطلوب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کسب و کار»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1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7800" lvl="2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ابعاد مورد بررسی در وضع مطلوب کسب و کار عبارتند از: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مشکلات شناسایی شده حوزه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های کسب و کار در وضع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موجود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پیشنهادات و تغییرات ستاد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وزارت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مدل سلسل مراتب فرآیندهای وضع مطلوب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نمودار فعالیت</a:t>
            </a:r>
            <a:r>
              <a:rPr lang="fa-IR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کسب و کار وضع مطلوب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4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کسب و کار وضع مطلوب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178" y="2636044"/>
            <a:ext cx="9139873" cy="185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05681" y="1452712"/>
            <a:ext cx="1859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PHD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وضع مطلوب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87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مشخصات پروژه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33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مطلوب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داده»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03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Low" rtl="1" eaLnBrk="1" hangingPunct="1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مدل مرجع داده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ای(</a:t>
            </a:r>
            <a:r>
              <a:rPr lang="en-US" sz="2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DRM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)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25" y="2178844"/>
            <a:ext cx="67627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2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7800" lvl="2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ابعاد مورد بررسی در وضع مطلوب داده عبارتند از: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مدل مرجع داده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سازمان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نقشه كلان منابع داده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اي مبتني بر مدل مرجع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داده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توصیف موضوعات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اطلاعاتی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ظام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مطلوب مدیریت منابع داده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ماتريس فرآيندهاي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مطلوب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/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منابع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داده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اي مطلوب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داده وضع مطلوب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84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مطلوب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سیستم</a:t>
            </a:r>
            <a:r>
              <a:rPr lang="fa-IR" sz="1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های کاربردی»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46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7800" lvl="2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ابعاد مورد بررسی در وضع مطلوب سیستم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های کاربردی عبارتند از: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تحليل سيستم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ها و فناوري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هاي قابل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الگوبرداري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تحلیل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سیستم</a:t>
            </a:r>
            <a:r>
              <a:rPr lang="fa-IR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عملیاتی و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ضمنی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تحلیل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سیستم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های کاربردی و اطلاعاتی مورد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نیاز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تحلیل سیستم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های پشتیبان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تصمیم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توصیف معماری کاربردها و خدمات سیستم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های مورد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نیاز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شناسنامه سیستم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1900" dirty="0">
                <a:solidFill>
                  <a:schemeClr val="tx1"/>
                </a:solidFill>
                <a:cs typeface="B Nazanin" panose="00000400000000000000" pitchFamily="2" charset="-78"/>
              </a:rPr>
              <a:t>های </a:t>
            </a: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کاربردی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سیستم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های کاربردی وضع مطلوب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4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سیستم</a:t>
            </a:r>
            <a:r>
              <a:rPr lang="fa-IR" sz="100" dirty="0" smtClean="0">
                <a:latin typeface="Bradley Hand ITC" pitchFamily="66" charset="0"/>
                <a:cs typeface="B Titr" pitchFamily="2" charset="-78"/>
              </a:rPr>
              <a:t> </a:t>
            </a:r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های کاربردی وضع مطلوب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3600643" y="-6218940"/>
            <a:ext cx="3724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81626"/>
              </p:ext>
            </p:extLst>
          </p:nvPr>
        </p:nvGraphicFramePr>
        <p:xfrm>
          <a:off x="2812777" y="883444"/>
          <a:ext cx="3791223" cy="5555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Acrobat Document" r:id="rId4" imgW="10703880" imgH="15113520" progId="AcroExch.Document.7">
                  <p:embed/>
                </p:oleObj>
              </mc:Choice>
              <mc:Fallback>
                <p:oleObj name="Acrobat Document" r:id="rId4" imgW="10703880" imgH="1511352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777" y="883444"/>
                        <a:ext cx="3791223" cy="5555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912707" y="1452712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ماتریس خوشه</a:t>
            </a:r>
            <a:r>
              <a:rPr lang="fa-IR" sz="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بندی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89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مطلوب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لایه زیرساخت فناوری»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36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7800" lvl="2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ابعاد مورد بررسی در وضع مطلوب زیرساخت فناوری عبارتند از: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مدل مرجع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فناوری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تحليل نيازهاي فعلي و آتي زيرساخت نرم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افزار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برآورد نيازهاي فعلي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آتي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شبكه و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ارتباطات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معماری شبکه ارتباطی ستاد وزارت ارتباطات و فناوری اطلاعات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استان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رآورد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نيازهاي آتي زيرساخت سخت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افزار</a:t>
            </a:r>
            <a:endParaRPr lang="fa-IR" sz="19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لایه زیرساخت فناوری وضع مطلوب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وضع مطلوب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Bradley Hand ITC" pitchFamily="66" charset="0"/>
                <a:cs typeface="B Titr" pitchFamily="2" charset="-78"/>
              </a:rPr>
              <a:t>« مدیریت فاوا»</a:t>
            </a:r>
            <a:endParaRPr lang="fa-IR" sz="3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50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7800" lvl="2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ابعاد مورد بررسی در وضع مطلوب مدیریت فاوا عبارتند از: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خدمات مطلوب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فاوا</a:t>
            </a:r>
          </a:p>
          <a:p>
            <a:pPr marL="1216177" lvl="4" indent="-4508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فرایندهای مطلوب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فاوا</a:t>
            </a:r>
          </a:p>
          <a:p>
            <a:pPr marL="1609725" lvl="5" indent="-354013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انطباق فرآیندهای مطلوب و موجود</a:t>
            </a:r>
          </a:p>
          <a:p>
            <a:pPr marL="1609725" lvl="5" indent="-354013" algn="justLow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توصیف فرآیندهای مطلوب(شناسنامه، نمودار فعالیت، جدول ورودی ها، جدول </a:t>
            </a:r>
            <a:b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19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خروجی ها، جدول شاخص ها)</a:t>
            </a:r>
          </a:p>
          <a:p>
            <a:pPr marL="1216177" lvl="4" indent="-45085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ساختار مطلوب مدیریت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فاوا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( ساختار سازمانی فاوا، نقش های سازمان فاوا، شرح وظایف نقش ها، مهارت های مورد نیاز، برآورد نیروی </a:t>
            </a:r>
            <a:r>
              <a:rPr lang="fa-IR" sz="1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انسانی)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وضع مطلوب مدیریت فاوا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84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66089" y="1264444"/>
            <a:ext cx="8077200" cy="5410200"/>
          </a:xfrm>
          <a:solidFill>
            <a:srgbClr val="EBF0A6"/>
          </a:solidFill>
          <a:effectLst>
            <a:outerShdw blurRad="76200" dist="50800" dir="3600000" sx="102000" sy="102000" algn="tl" rotWithShape="0">
              <a:prstClr val="black">
                <a:alpha val="39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 rtl="1">
              <a:lnSpc>
                <a:spcPct val="115000"/>
              </a:lnSpc>
            </a:pPr>
            <a:r>
              <a:rPr lang="fa-IR" sz="2700" b="1" dirty="0">
                <a:solidFill>
                  <a:srgbClr val="FF0909"/>
                </a:solidFill>
                <a:cs typeface="B Titr" pitchFamily="2" charset="-78"/>
              </a:rPr>
              <a:t>  نام و موضوع پروژه :   </a:t>
            </a:r>
            <a:endParaRPr lang="fa-IR" sz="2700" b="1" dirty="0" smtClean="0">
              <a:solidFill>
                <a:srgbClr val="FF0909"/>
              </a:solidFill>
              <a:cs typeface="B Titr" pitchFamily="2" charset="-78"/>
            </a:endParaRPr>
          </a:p>
          <a:p>
            <a:pPr marL="450850" indent="0" algn="r" rtl="1">
              <a:lnSpc>
                <a:spcPct val="115000"/>
              </a:lnSpc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معماری سازمانی ستاد وزارت ارتباطات و فناوری اطلاعات </a:t>
            </a:r>
            <a:r>
              <a:rPr lang="en-US" sz="2000" b="1" dirty="0" smtClean="0">
                <a:solidFill>
                  <a:schemeClr val="tx1"/>
                </a:solidFill>
                <a:cs typeface="B Nazanin" pitchFamily="2" charset="-78"/>
              </a:rPr>
              <a:t>ICT</a:t>
            </a:r>
            <a:endParaRPr lang="fa-IR" sz="20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 algn="r" rt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 dirty="0" smtClean="0">
              <a:cs typeface="B Nazanin" pitchFamily="2" charset="-78"/>
            </a:endParaRPr>
          </a:p>
          <a:p>
            <a:pPr marL="373624" lvl="1" indent="-261537" algn="r" rtl="1">
              <a:lnSpc>
                <a:spcPct val="115000"/>
              </a:lnSpc>
              <a:spcBef>
                <a:spcPts val="409"/>
              </a:spcBef>
              <a:buSzPct val="68000"/>
              <a:buFont typeface="Wingdings 3"/>
              <a:buChar char=""/>
            </a:pPr>
            <a:r>
              <a:rPr lang="en-US" sz="2700" b="1" dirty="0" smtClean="0">
                <a:solidFill>
                  <a:srgbClr val="FF0909"/>
                </a:solidFill>
                <a:cs typeface="B Titr" pitchFamily="2" charset="-78"/>
              </a:rPr>
              <a:t> </a:t>
            </a:r>
            <a:r>
              <a:rPr lang="fa-IR" sz="2700" b="1" dirty="0">
                <a:solidFill>
                  <a:srgbClr val="FF0909"/>
                </a:solidFill>
                <a:cs typeface="B Titr" pitchFamily="2" charset="-78"/>
              </a:rPr>
              <a:t>کارفرما:</a:t>
            </a:r>
          </a:p>
          <a:p>
            <a:pPr marL="373063" indent="77788" algn="r" rtl="1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حوزه ستادی وزارت </a:t>
            </a: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ارتباطات و فناوری اطلاعات </a:t>
            </a:r>
            <a:r>
              <a:rPr lang="en-US" sz="2000" b="1" dirty="0">
                <a:solidFill>
                  <a:schemeClr val="tx1"/>
                </a:solidFill>
                <a:cs typeface="B Nazanin" pitchFamily="2" charset="-78"/>
              </a:rPr>
              <a:t>ICT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fa-IR" sz="1100" b="1" dirty="0" smtClean="0">
              <a:solidFill>
                <a:srgbClr val="FF0909"/>
              </a:solidFill>
              <a:cs typeface="B Yagut" pitchFamily="2" charset="-78"/>
            </a:endParaRPr>
          </a:p>
          <a:p>
            <a:pPr marL="373624" lvl="1" indent="-261537" algn="r" rtl="1">
              <a:lnSpc>
                <a:spcPct val="115000"/>
              </a:lnSpc>
              <a:spcBef>
                <a:spcPts val="409"/>
              </a:spcBef>
              <a:buSzPct val="68000"/>
              <a:buFont typeface="Wingdings 3"/>
              <a:buChar char=""/>
            </a:pPr>
            <a:r>
              <a:rPr lang="fa-IR" sz="2700" b="1" dirty="0" smtClean="0">
                <a:solidFill>
                  <a:srgbClr val="FF0909"/>
                </a:solidFill>
                <a:cs typeface="B Titr" pitchFamily="2" charset="-78"/>
              </a:rPr>
              <a:t>مدیر پروژه کارفرما:</a:t>
            </a:r>
          </a:p>
          <a:p>
            <a:pPr marL="450850" lvl="1" indent="0" algn="r" rtl="1">
              <a:lnSpc>
                <a:spcPct val="115000"/>
              </a:lnSpc>
              <a:spcBef>
                <a:spcPts val="409"/>
              </a:spcBef>
              <a:buSzPct val="68000"/>
              <a:buNone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مرکز فناوری اطلاعات و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ارتباطات</a:t>
            </a:r>
          </a:p>
          <a:p>
            <a:pPr marL="450850" lvl="1" indent="0" algn="r" rtl="1">
              <a:lnSpc>
                <a:spcPct val="115000"/>
              </a:lnSpc>
              <a:spcBef>
                <a:spcPts val="409"/>
              </a:spcBef>
              <a:buSzPct val="68000"/>
              <a:buNone/>
            </a:pP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  <a:p>
            <a:pPr marL="373624" lvl="1" indent="-261537" algn="r" rtl="1">
              <a:lnSpc>
                <a:spcPct val="115000"/>
              </a:lnSpc>
              <a:spcBef>
                <a:spcPts val="409"/>
              </a:spcBef>
              <a:buSzPct val="68000"/>
              <a:buFont typeface="Wingdings 3"/>
              <a:buChar char=""/>
            </a:pPr>
            <a:r>
              <a:rPr lang="fa-IR" sz="2700" b="1" dirty="0" smtClean="0">
                <a:solidFill>
                  <a:srgbClr val="FF0909"/>
                </a:solidFill>
                <a:cs typeface="B Titr" pitchFamily="2" charset="-78"/>
              </a:rPr>
              <a:t>  ناظر  </a:t>
            </a:r>
            <a:r>
              <a:rPr lang="fa-IR" sz="2700" b="1" dirty="0">
                <a:solidFill>
                  <a:srgbClr val="FF0909"/>
                </a:solidFill>
                <a:cs typeface="B Titr" pitchFamily="2" charset="-78"/>
              </a:rPr>
              <a:t>پروژه:</a:t>
            </a:r>
          </a:p>
          <a:p>
            <a:pPr marL="373063" lvl="1" indent="77788" algn="r" rtl="1">
              <a:lnSpc>
                <a:spcPct val="90000"/>
              </a:lnSpc>
              <a:spcBef>
                <a:spcPts val="409"/>
              </a:spcBef>
              <a:buClr>
                <a:schemeClr val="tx1"/>
              </a:buClr>
              <a:buSzPct val="68000"/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مرکز نوسازی و تحول اداری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  <a:p>
            <a:pPr lvl="1" algn="r" rt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a-IR" sz="1100" dirty="0" smtClean="0">
              <a:solidFill>
                <a:schemeClr val="tx2"/>
              </a:solidFill>
              <a:cs typeface="B Nazanin" pitchFamily="2" charset="-78"/>
            </a:endParaRPr>
          </a:p>
          <a:p>
            <a:pPr lvl="1" algn="r" rt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a-IR" sz="1100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373624" lvl="1" indent="-261537" algn="r" rtl="1">
              <a:lnSpc>
                <a:spcPct val="115000"/>
              </a:lnSpc>
              <a:spcBef>
                <a:spcPts val="409"/>
              </a:spcBef>
              <a:buSzPct val="68000"/>
              <a:buFont typeface="Wingdings 3"/>
              <a:buChar char=""/>
            </a:pPr>
            <a:r>
              <a:rPr lang="fa-IR" sz="2700" b="1" dirty="0">
                <a:solidFill>
                  <a:srgbClr val="FF0909"/>
                </a:solidFill>
                <a:cs typeface="B Titr" pitchFamily="2" charset="-78"/>
              </a:rPr>
              <a:t> مدت اجرای پروژه:</a:t>
            </a:r>
          </a:p>
          <a:p>
            <a:pPr lvl="1" algn="r" rt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 مدت اجرای پروژه 10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ماه</a:t>
            </a:r>
            <a:endParaRPr lang="en-US" sz="250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50045"/>
            <a:ext cx="8077200" cy="609600"/>
          </a:xfrm>
          <a:solidFill>
            <a:srgbClr val="507105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88900" dist="50800" dir="2400000" sx="101000" sy="101000" algn="l" rotWithShape="0">
              <a:prstClr val="black">
                <a:alpha val="39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ts val="0"/>
              </a:spcBef>
            </a:pPr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مشخصات پروژه </a:t>
            </a:r>
            <a:r>
              <a:rPr lang="en-US" sz="32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endParaRPr lang="en-US" b="1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691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endParaRPr lang="fa-IR" sz="3600" dirty="0" smtClean="0">
              <a:solidFill>
                <a:srgbClr val="00B0F0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مطالعات الگوبرداری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42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177800" lvl="2" indent="0" algn="r" rtl="1">
              <a:lnSpc>
                <a:spcPct val="20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ابعاد مورد بررسی در مطالعات الگوبرداری عبارتند از: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marL="900113" lvl="4" indent="-449263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مطالعات اینترنتی</a:t>
            </a:r>
          </a:p>
          <a:p>
            <a:pPr marL="900113" lvl="4" indent="-449263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شناسایی </a:t>
            </a:r>
            <a:r>
              <a:rPr lang="en-US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Best Practice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 و انتخاب سازمان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های مشابه در جهان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00113" lvl="4" indent="-449263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نمونه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های منتخب از لحاظ ساختار، </a:t>
            </a:r>
            <a:r>
              <a:rPr lang="ar-SA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فرایندها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و سرویس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ها، اهداف و استراتژی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ها، مخاطبین، راه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حل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های فنی و اجرایی به کار رفته در تحقق اهداف و </a:t>
            </a:r>
            <a:r>
              <a:rPr lang="ar-SA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راهبردهای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مشابه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00113" lvl="4" indent="-449263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جایگاه سازمانی  مدیریت فاوا در نمونه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های منتخب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00113" lvl="4" indent="-449263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فرایندها و خدمات مدیریت </a:t>
            </a:r>
            <a:r>
              <a:rPr lang="en-US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IT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 در نمونه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های منتخب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00113" lvl="4" indent="-449263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کاربرد فاوا در کسب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وکار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نمونه</a:t>
            </a:r>
            <a:r>
              <a:rPr lang="ar-SA" sz="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900" b="1" dirty="0">
                <a:solidFill>
                  <a:schemeClr val="tx1"/>
                </a:solidFill>
                <a:cs typeface="B Nazanin" panose="00000400000000000000" pitchFamily="2" charset="-78"/>
              </a:rPr>
              <a:t>های منتخب</a:t>
            </a:r>
            <a:endParaRPr lang="fa-IR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مطالعات الگوبرداری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92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77800" lvl="3" indent="0" algn="justLow" rtl="1">
              <a:lnSpc>
                <a:spcPct val="200000"/>
              </a:lnSpc>
              <a:buNone/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یادآوری:</a:t>
            </a:r>
          </a:p>
          <a:p>
            <a:pPr algn="justLow" rtl="1">
              <a:lnSpc>
                <a:spcPct val="200000"/>
              </a:lnSpc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از جمله محدودیت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های پژوهشی این سند، عدم دسترسی به مستندات و اطلاعات کشورهای پیشرو در حوزه فناوری اطلاعات بوده است.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ضمنا از آنجا که برخی کشورهای آفریقایی و جهان سومی تحت حمایت سازمان ملل، اقدام به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پیاده</a:t>
            </a:r>
            <a:r>
              <a:rPr lang="fa-IR" sz="1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سازی طرح دولت الکترونیک نموده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اند، بنابراین اسناد و اطلاعات کاملی از این مجموعه کشورها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نظیر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رواندا،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اوگاندا و ... در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فضای مجازی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منتشر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گردیده و در این سند مورد استفاده قرار گرفته است، لذا تمرکز این گزارش بر اطلاعات جمع</a:t>
            </a:r>
            <a:r>
              <a:rPr lang="fa-IR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آوری شده از این کشورهاست. 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 algn="justLow">
              <a:lnSpc>
                <a:spcPct val="200000"/>
              </a:lnSpc>
            </a:pPr>
            <a:endParaRPr lang="fa-IR" sz="20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مطالعات الگوبرداری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76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endParaRPr lang="fa-IR" sz="3600" dirty="0" smtClean="0">
              <a:solidFill>
                <a:srgbClr val="00B0F0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برنامه راهبردی کسب و کار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52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برنامه راهبردی کسب و کار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10" name="Canvas 106"/>
          <p:cNvGrpSpPr/>
          <p:nvPr/>
        </p:nvGrpSpPr>
        <p:grpSpPr>
          <a:xfrm>
            <a:off x="1184275" y="935381"/>
            <a:ext cx="7029450" cy="5952966"/>
            <a:chOff x="0" y="0"/>
            <a:chExt cx="5600700" cy="495744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5600700" cy="4957445"/>
            </a:xfrm>
            <a:prstGeom prst="rect">
              <a:avLst/>
            </a:prstGeom>
            <a:noFill/>
          </p:spPr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914900" cy="1600200"/>
            </a:xfrm>
            <a:prstGeom prst="rect">
              <a:avLst/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</a:gra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a-I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42900" y="2860675"/>
              <a:ext cx="4457700" cy="424815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3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</a:schemeClr>
              </a:outerShdw>
            </a:effec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چشم</a:t>
              </a:r>
              <a:r>
                <a:rPr lang="en-US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‌</a:t>
              </a:r>
              <a:r>
                <a:rPr lang="fa-IR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انداز، مأموريت ستاد وزارت  ارتباطات و فناوري اطلاعات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42900" y="3646170"/>
              <a:ext cx="4457700" cy="456565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100000"/>
                    <a:lumOff val="0"/>
                  </a:schemeClr>
                </a:gs>
                <a:gs pos="100000">
                  <a:schemeClr val="accent5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28398" dir="3806097" algn="ctr" rotWithShape="0">
                <a:schemeClr val="accent5">
                  <a:lumMod val="50000"/>
                  <a:lumOff val="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اهداف ( آرماني و كمي) ستاد وزارت  ارتباطات و فناوري اطلاعات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sp>
          <p:nvSpPr>
            <p:cNvPr id="15" name="AutoShape 10"/>
            <p:cNvSpPr/>
            <p:nvPr/>
          </p:nvSpPr>
          <p:spPr bwMode="auto">
            <a:xfrm>
              <a:off x="114300" y="114300"/>
              <a:ext cx="4686300" cy="571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93085" y="260985"/>
              <a:ext cx="1511300" cy="28575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8900000" scaled="1"/>
            </a:gradFill>
            <a:ln w="127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4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66751" tIns="33376" rIns="66751" bIns="33376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مطالعات ميدانی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31800" y="260985"/>
              <a:ext cx="1590040" cy="28575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8900000" scaled="1"/>
            </a:gradFill>
            <a:ln w="127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4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66751" tIns="33376" rIns="66751" bIns="33376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مطالعات شناخت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46685" y="800100"/>
              <a:ext cx="4686300" cy="571500"/>
              <a:chOff x="792" y="3306"/>
              <a:chExt cx="7380" cy="1080"/>
            </a:xfrm>
          </p:grpSpPr>
          <p:sp>
            <p:nvSpPr>
              <p:cNvPr id="29" name="AutoShape 14"/>
              <p:cNvSpPr>
                <a:spLocks noChangeArrowheads="1"/>
              </p:cNvSpPr>
              <p:nvPr/>
            </p:nvSpPr>
            <p:spPr bwMode="auto">
              <a:xfrm>
                <a:off x="792" y="3306"/>
                <a:ext cx="7380" cy="108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a-IR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345" y="3526"/>
                <a:ext cx="2400" cy="540"/>
              </a:xfrm>
              <a:prstGeom prst="rect">
                <a:avLst/>
              </a:prstGeom>
              <a:gradFill rotWithShape="0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>
                      <a:lumMod val="100000"/>
                      <a:lumOff val="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accent5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accent5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66751" tIns="33376" rIns="66751" bIns="33376" anchor="ctr" anchorCtr="0" upright="1"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مصاحبه</a:t>
                </a:r>
                <a:r>
                  <a:rPr lang="en-US" sz="1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</a:t>
                </a:r>
                <a:r>
                  <a:rPr lang="fa-IR" sz="1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هاي مديران ارشد </a:t>
                </a: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Yagut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5432" y="3546"/>
                <a:ext cx="2380" cy="540"/>
              </a:xfrm>
              <a:prstGeom prst="rect">
                <a:avLst/>
              </a:prstGeom>
              <a:gradFill rotWithShape="0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>
                      <a:lumMod val="100000"/>
                      <a:lumOff val="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accent5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accent5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66751" tIns="33376" rIns="66751" bIns="33376" anchor="ctr" anchorCtr="0" upright="1"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fa-IR" sz="1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مصاحبه</a:t>
                </a:r>
                <a:r>
                  <a:rPr lang="en-US" sz="1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</a:t>
                </a:r>
                <a:r>
                  <a:rPr lang="fa-IR" sz="1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هاي معاونین </a:t>
                </a: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Yagut"/>
                </a:endParaRPr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029200" y="0"/>
              <a:ext cx="571500" cy="1600200"/>
            </a:xfrm>
            <a:prstGeom prst="rect">
              <a:avLst/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</a:gra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80000"/>
                </a:lnSpc>
                <a:spcAft>
                  <a:spcPts val="0"/>
                </a:spcAft>
              </a:pPr>
              <a:r>
                <a:rPr lang="fa-IR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مطالعه و بررسي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  <a:p>
              <a:pPr algn="ctr" rtl="1">
                <a:lnSpc>
                  <a:spcPct val="80000"/>
                </a:lnSpc>
                <a:spcAft>
                  <a:spcPts val="0"/>
                </a:spcAft>
              </a:pPr>
              <a:r>
                <a:rPr lang="fa-IR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تدوين سند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  <a:p>
              <a:pPr algn="just" rtl="1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029200" y="1714500"/>
              <a:ext cx="571500" cy="8001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100000"/>
                    <a:lumOff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5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5">
                  <a:lumMod val="50000"/>
                  <a:lumOff val="0"/>
                </a:schemeClr>
              </a:outerShdw>
            </a:effec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80000"/>
                </a:lnSpc>
                <a:spcAft>
                  <a:spcPts val="0"/>
                </a:spcAft>
              </a:pPr>
              <a:r>
                <a:rPr lang="fa-IR" sz="1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اسناد بالادستي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  <a:p>
              <a:pPr algn="just" rtl="1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sp>
          <p:nvSpPr>
            <p:cNvPr id="21" name="AutoShape 20"/>
            <p:cNvSpPr/>
            <p:nvPr/>
          </p:nvSpPr>
          <p:spPr bwMode="auto">
            <a:xfrm>
              <a:off x="4000500" y="2552700"/>
              <a:ext cx="342900" cy="30480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100000"/>
                    <a:lumOff val="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2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utoShape 21"/>
            <p:cNvSpPr/>
            <p:nvPr/>
          </p:nvSpPr>
          <p:spPr bwMode="auto">
            <a:xfrm>
              <a:off x="685800" y="2552700"/>
              <a:ext cx="342900" cy="30480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100000"/>
                    <a:lumOff val="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2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3" name="AutoShape 22"/>
            <p:cNvSpPr/>
            <p:nvPr/>
          </p:nvSpPr>
          <p:spPr bwMode="auto">
            <a:xfrm>
              <a:off x="2286000" y="3286760"/>
              <a:ext cx="571500" cy="34290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100000"/>
                    <a:lumOff val="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2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4" name="AutoShape 26"/>
            <p:cNvSpPr/>
            <p:nvPr/>
          </p:nvSpPr>
          <p:spPr bwMode="auto">
            <a:xfrm>
              <a:off x="2286000" y="4103370"/>
              <a:ext cx="571500" cy="34290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100000"/>
                    <a:lumOff val="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2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14300" y="1714500"/>
              <a:ext cx="4800600" cy="8001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100000"/>
                    <a:lumOff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5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5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a-IR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557145" y="1943100"/>
              <a:ext cx="1848485" cy="3429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28398" dir="3806097" algn="ctr" rotWithShape="0">
                <a:schemeClr val="accent3">
                  <a:lumMod val="50000"/>
                  <a:lumOff val="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751" tIns="33376" rIns="66751" bIns="33376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اسناد بالادستي كشوري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61340" y="1943100"/>
              <a:ext cx="1847850" cy="3429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74000"/>
                    <a:lumOff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28398" dir="3806097" algn="ctr" rotWithShape="0">
                <a:schemeClr val="accent3">
                  <a:lumMod val="50000"/>
                  <a:lumOff val="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751" tIns="33376" rIns="66751" bIns="33376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اسناد بالادستي وزارت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63855" y="4448810"/>
              <a:ext cx="4457700" cy="424815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8900000" scaled="1"/>
            </a:gradFill>
            <a:ln w="127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4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200" b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تحليل راهبردي ستاد وزارت  ارتباطات و فناوري اطلاعات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Yagu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1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برنامه راهبردی کسب و کار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" name="Folded Corner 5"/>
          <p:cNvSpPr>
            <a:spLocks noChangeArrowheads="1"/>
          </p:cNvSpPr>
          <p:nvPr/>
        </p:nvSpPr>
        <p:spPr bwMode="auto">
          <a:xfrm>
            <a:off x="965200" y="2155563"/>
            <a:ext cx="7239000" cy="3877389"/>
          </a:xfrm>
          <a:prstGeom prst="foldedCorner">
            <a:avLst>
              <a:gd name="adj" fmla="val 8477"/>
            </a:avLst>
          </a:prstGeom>
          <a:gradFill rotWithShape="0">
            <a:gsLst>
              <a:gs pos="0">
                <a:schemeClr val="accent5">
                  <a:lumMod val="60000"/>
                  <a:lumOff val="40000"/>
                  <a:alpha val="56862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  <a:alpha val="56862"/>
                </a:schemeClr>
              </a:gs>
            </a:gsLst>
            <a:lin ang="189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 </a:t>
            </a: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ستاد وزارت به عنوان ستاد تخصصی وزیر در راهبری و برنامه</a:t>
            </a:r>
            <a:r>
              <a:rPr lang="fa-IR" sz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ریزی کلان، هدایت و نظارت بر 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فعالیت</a:t>
            </a:r>
            <a:r>
              <a:rPr lang="fa-IR" sz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</a:t>
            </a: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زیر مجموعه</a:t>
            </a:r>
            <a:r>
              <a:rPr lang="fa-IR" sz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وزارت از طریق به کارگیری فرایندهای مدیریتی و ارائه خدمات پشتیبانی (در حوزه</a:t>
            </a:r>
            <a:r>
              <a:rPr lang="fa-IR" sz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مالی، ساختار و روش، امور اداری و مدیریت منابع انسانی، فناوری اطلاعات و ...) به خود و واحدهای زیرمجموعه و به عنوان نماینده سازمان در مناسبات بیرونی در جهت نیل به اهداف عالیه وزارت فعالیت می</a:t>
            </a:r>
            <a:r>
              <a:rPr lang="fa-IR" sz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نماید. »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Yagut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Koodak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Lotus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4423" y="1512035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ماموریت :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2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برنامه راهبردی کسب و کار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" name="Folded Corner 5"/>
          <p:cNvSpPr>
            <a:spLocks noChangeArrowheads="1"/>
          </p:cNvSpPr>
          <p:nvPr/>
        </p:nvSpPr>
        <p:spPr bwMode="auto">
          <a:xfrm>
            <a:off x="965200" y="2155563"/>
            <a:ext cx="7239000" cy="2842681"/>
          </a:xfrm>
          <a:prstGeom prst="foldedCorner">
            <a:avLst>
              <a:gd name="adj" fmla="val 8477"/>
            </a:avLst>
          </a:prstGeom>
          <a:gradFill rotWithShape="0">
            <a:gsLst>
              <a:gs pos="0">
                <a:schemeClr val="accent5">
                  <a:lumMod val="60000"/>
                  <a:lumOff val="40000"/>
                  <a:alpha val="56862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  <a:alpha val="56862"/>
                </a:schemeClr>
              </a:gs>
            </a:gsLst>
            <a:lin ang="189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« ستاد وزارت ارتباطات و فناوری اطلاعات، به عنوان ستاد نمونه کشوری در هدایت راهبری و پشتیبانی از وزارتخانه، الگو در سطح کشور در توسعه و بکارگیری حداکثری قابلیت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های دولت الکترونیک مبتنی بر بهترین تجارب کسب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وکار </a:t>
            </a:r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fa-IR" sz="2400" dirty="0" smtClean="0">
                <a:cs typeface="B Nazanin" panose="00000400000000000000" pitchFamily="2" charset="-78"/>
              </a:rPr>
              <a:t>سازمان</a:t>
            </a:r>
            <a:r>
              <a:rPr lang="fa-IR" sz="1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هاي </a:t>
            </a:r>
            <a:r>
              <a:rPr lang="fa-IR" sz="2400" dirty="0">
                <a:cs typeface="B Nazanin" panose="00000400000000000000" pitchFamily="2" charset="-78"/>
              </a:rPr>
              <a:t>الكترونيكي محسوب می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شود »</a:t>
            </a:r>
            <a:endParaRPr lang="en-US" sz="2400" dirty="0"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9465" y="1512035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چشم</a:t>
            </a:r>
            <a:r>
              <a:rPr lang="fa-IR" sz="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انداز: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02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endParaRPr lang="fa-IR" sz="3600" dirty="0" smtClean="0">
              <a:solidFill>
                <a:srgbClr val="00B0F0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برنامه راهبردی فاوا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69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برنامه راهبردی فاوا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32" name="Group 31"/>
          <p:cNvGrpSpPr/>
          <p:nvPr/>
        </p:nvGrpSpPr>
        <p:grpSpPr>
          <a:xfrm>
            <a:off x="1667669" y="731044"/>
            <a:ext cx="6062662" cy="6169818"/>
            <a:chOff x="1285852" y="214288"/>
            <a:chExt cx="5429289" cy="6500860"/>
          </a:xfrm>
        </p:grpSpPr>
        <p:sp>
          <p:nvSpPr>
            <p:cNvPr id="33" name="Pentagon 32"/>
            <p:cNvSpPr/>
            <p:nvPr/>
          </p:nvSpPr>
          <p:spPr>
            <a:xfrm rot="5400000">
              <a:off x="2821771" y="3464717"/>
              <a:ext cx="2428892" cy="2643206"/>
            </a:xfrm>
            <a:prstGeom prst="homePlate">
              <a:avLst>
                <a:gd name="adj" fmla="val 7884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 rtl="1">
                <a:spcAft>
                  <a:spcPts val="0"/>
                </a:spcAft>
              </a:pPr>
              <a:r>
                <a:rPr lang="fa-IR" sz="9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تدوین راهبردهای فاوا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Pentagon 33"/>
            <p:cNvSpPr/>
            <p:nvPr/>
          </p:nvSpPr>
          <p:spPr>
            <a:xfrm rot="5400000">
              <a:off x="4464843" y="-178619"/>
              <a:ext cx="1857389" cy="2643207"/>
            </a:xfrm>
            <a:prstGeom prst="homePlate">
              <a:avLst>
                <a:gd name="adj" fmla="val 6417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 rtl="1">
                <a:spcAft>
                  <a:spcPts val="0"/>
                </a:spcAft>
              </a:pPr>
              <a:r>
                <a:rPr lang="fa-IR" sz="9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شناسایی عوامل تاثیرگذار بر حوزه فناوری اطلاعات سازمان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43374" y="714354"/>
              <a:ext cx="1214446" cy="107157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0"/>
                </a:spcAft>
              </a:pPr>
              <a:r>
                <a:rPr lang="fa-IR" sz="9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شناسایی عوامل محیطی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a-IR" sz="9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(فرصتها، تهدیدات)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29258" y="714354"/>
              <a:ext cx="1214446" cy="107157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spcAft>
                  <a:spcPts val="0"/>
                </a:spcAft>
              </a:pPr>
              <a:r>
                <a:rPr lang="fa-IR" sz="9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شناسایی عوامل داخلی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a-IR" sz="9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(نقاط قوت، ضعف)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Pentagon 36"/>
            <p:cNvSpPr/>
            <p:nvPr/>
          </p:nvSpPr>
          <p:spPr>
            <a:xfrm rot="5400000">
              <a:off x="2196686" y="-696546"/>
              <a:ext cx="785819" cy="2607487"/>
            </a:xfrm>
            <a:prstGeom prst="homePlate">
              <a:avLst>
                <a:gd name="adj" fmla="val 27697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 rtl="1">
                <a:spcAft>
                  <a:spcPts val="0"/>
                </a:spcAft>
              </a:pPr>
              <a:r>
                <a:rPr lang="fa-IR" sz="9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بررسی ارکان جهت ساز سازمان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a-IR" sz="9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(چشم انداز، ماموریت،اهداف، راهبردها)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14812" y="1214420"/>
              <a:ext cx="1071570" cy="5000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9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بررسی الزامات  و اسناد بالادستی فاوا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00696" y="1214420"/>
              <a:ext cx="1071570" cy="5000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a-IR" sz="9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بررسی وضع موجود فاوای ستاد وزارتخانه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57489" y="5143510"/>
              <a:ext cx="2286016" cy="5000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11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تبیین سیاستها و اقدامات مرتبط با راهبردها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Pentagon 40"/>
            <p:cNvSpPr/>
            <p:nvPr/>
          </p:nvSpPr>
          <p:spPr>
            <a:xfrm rot="5400000">
              <a:off x="3679027" y="1178701"/>
              <a:ext cx="714380" cy="2643206"/>
            </a:xfrm>
            <a:prstGeom prst="homePlate">
              <a:avLst>
                <a:gd name="adj" fmla="val 30723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12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تدوین اهداف راهبردی فاوا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Vertical Scroll 41"/>
            <p:cNvSpPr/>
            <p:nvPr/>
          </p:nvSpPr>
          <p:spPr>
            <a:xfrm>
              <a:off x="2643176" y="6072204"/>
              <a:ext cx="2786082" cy="642944"/>
            </a:xfrm>
            <a:prstGeom prst="verticalScroll">
              <a:avLst>
                <a:gd name="adj" fmla="val 14703"/>
              </a:avLst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9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برنامه راهبردی فاوا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a-IR" sz="9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ستاد وزارت ارتباطات و فناوری اطلاعات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Pentagon 42"/>
            <p:cNvSpPr/>
            <p:nvPr/>
          </p:nvSpPr>
          <p:spPr>
            <a:xfrm rot="5400000">
              <a:off x="2107391" y="250007"/>
              <a:ext cx="1000132" cy="2643206"/>
            </a:xfrm>
            <a:prstGeom prst="homePlate">
              <a:avLst>
                <a:gd name="adj" fmla="val 18723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9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تدوین چشم انداز و ماموریت فاوا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57490" y="4000500"/>
              <a:ext cx="2286016" cy="5000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10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شناسایی، اولویت بندی و انتخاب راهبردهای فاوا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Pentagon 44"/>
            <p:cNvSpPr/>
            <p:nvPr/>
          </p:nvSpPr>
          <p:spPr>
            <a:xfrm rot="5400000">
              <a:off x="3750465" y="1893081"/>
              <a:ext cx="571504" cy="2643206"/>
            </a:xfrm>
            <a:prstGeom prst="homePlate">
              <a:avLst>
                <a:gd name="adj" fmla="val 3072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14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آنالیز </a:t>
              </a:r>
              <a:r>
                <a:rPr lang="en-US" sz="14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SWOT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57489" y="4572006"/>
              <a:ext cx="2286016" cy="5000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spcAft>
                  <a:spcPts val="0"/>
                </a:spcAft>
              </a:pPr>
              <a:r>
                <a:rPr lang="fa-IR" sz="11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B Mitra" panose="00000400000000000000" pitchFamily="2" charset="-78"/>
                </a:rPr>
                <a:t>همسو سازی راهبردهای فاوا و کسب و کار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9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برنامه راهبردی فاوا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" name="Folded Corner 5"/>
          <p:cNvSpPr>
            <a:spLocks noChangeArrowheads="1"/>
          </p:cNvSpPr>
          <p:nvPr/>
        </p:nvSpPr>
        <p:spPr bwMode="auto">
          <a:xfrm>
            <a:off x="965200" y="2155563"/>
            <a:ext cx="7239000" cy="3877389"/>
          </a:xfrm>
          <a:prstGeom prst="foldedCorner">
            <a:avLst>
              <a:gd name="adj" fmla="val 8477"/>
            </a:avLst>
          </a:prstGeom>
          <a:gradFill rotWithShape="0">
            <a:gsLst>
              <a:gs pos="0">
                <a:schemeClr val="accent5">
                  <a:lumMod val="60000"/>
                  <a:lumOff val="40000"/>
                  <a:alpha val="56862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  <a:alpha val="56862"/>
                </a:schemeClr>
              </a:gs>
            </a:gsLst>
            <a:lin ang="189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"مركز فناوری اطلاعات در دو حوزه راهبری و ارائه خدمات فاوا فعالیت </a:t>
            </a:r>
            <a:r>
              <a:rPr lang="fa-IR" sz="2400" dirty="0" smtClean="0">
                <a:cs typeface="B Nazanin" panose="00000400000000000000" pitchFamily="2" charset="-78"/>
              </a:rPr>
              <a:t/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می</a:t>
            </a:r>
            <a:r>
              <a:rPr lang="fa-IR" sz="1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کند؛ که از یک سو، با </a:t>
            </a:r>
            <a:r>
              <a:rPr lang="fa-IR" sz="2400" dirty="0" smtClean="0">
                <a:cs typeface="B Nazanin" panose="00000400000000000000" pitchFamily="2" charset="-78"/>
              </a:rPr>
              <a:t>سیاست</a:t>
            </a:r>
            <a:r>
              <a:rPr lang="fa-IR" sz="1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گذاری</a:t>
            </a:r>
            <a:r>
              <a:rPr lang="fa-IR" sz="2400" dirty="0">
                <a:cs typeface="B Nazanin" panose="00000400000000000000" pitchFamily="2" charset="-78"/>
              </a:rPr>
              <a:t>، برنامه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ريزي و مديريت راهبردي امور فناوري اطلاعات و ارتباطات با تاکید بر امنیت و همچنین کمک به راهبری سازمان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های تابعه وزارتخانه در حوزه فناوری اطلاعات پرداخته و از سویی دیگر نیز خدمات با کیفیت و مبتنی بر نیاز ستاد وزارتخانه را از طریق فرایندها و زیرساخت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های پشتیبان فاوا ارائه می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دهد."</a:t>
            </a:r>
            <a:endParaRPr lang="en-US" sz="2400" dirty="0"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4423" y="1512035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ماموریت :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4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66089" y="1264444"/>
            <a:ext cx="8077200" cy="5410200"/>
          </a:xfrm>
          <a:solidFill>
            <a:srgbClr val="EBF0A6"/>
          </a:solidFill>
          <a:effectLst>
            <a:outerShdw blurRad="76200" dist="50800" dir="3600000" sx="102000" sy="102000" algn="tl" rotWithShape="0">
              <a:prstClr val="black">
                <a:alpha val="39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justLow" rtl="1">
              <a:lnSpc>
                <a:spcPct val="200000"/>
              </a:lnSpc>
              <a:buNone/>
            </a:pP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 این پروژه در برگیرنده  معماری سازمانی </a:t>
            </a:r>
            <a:r>
              <a:rPr lang="en-US" sz="2400" b="1" dirty="0">
                <a:solidFill>
                  <a:schemeClr val="tx1"/>
                </a:solidFill>
                <a:cs typeface="B Nazanin" pitchFamily="2" charset="-78"/>
              </a:rPr>
              <a:t>)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اهداف و استراتژی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ها، وظایف، فرایند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ها،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کاربرد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ها،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فناوری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 و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زیرساخت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ها)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معاونت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 و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زیرمجموعه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های آنها، دفاتر، مراکز و  ادارات  مستقل ستاد وزارت </a:t>
            </a:r>
            <a:r>
              <a:rPr lang="en-US" sz="2400" b="1" dirty="0">
                <a:solidFill>
                  <a:schemeClr val="tx1"/>
                </a:solidFill>
                <a:cs typeface="B Nazanin" pitchFamily="2" charset="-78"/>
              </a:rPr>
              <a:t>ICT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و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ارتباطات آن با شرکت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 و مراکز وابسته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به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آن می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باشد.</a:t>
            </a:r>
            <a:endParaRPr lang="en-US" sz="250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50045"/>
            <a:ext cx="8077200" cy="609600"/>
          </a:xfrm>
          <a:solidFill>
            <a:srgbClr val="507105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88900" dist="50800" dir="2400000" sx="101000" sy="101000" algn="l" rotWithShape="0">
              <a:prstClr val="black">
                <a:alpha val="39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>
              <a:spcBef>
                <a:spcPts val="0"/>
              </a:spcBef>
            </a:pPr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محدوده پروژه </a:t>
            </a:r>
            <a:r>
              <a:rPr lang="en-US" sz="32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endParaRPr lang="en-US" b="1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276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633450" lvl="3" indent="-233350" algn="r" rtl="1">
              <a:lnSpc>
                <a:spcPct val="200000"/>
              </a:lnSpc>
              <a:buFontTx/>
              <a:buChar char="-"/>
            </a:pPr>
            <a:endParaRPr lang="fa-IR" sz="9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765327" lvl="4" indent="0" algn="r" rtl="1">
              <a:lnSpc>
                <a:spcPct val="200000"/>
              </a:lnSpc>
              <a:buNone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166447" lvl="2" indent="-233350">
              <a:lnSpc>
                <a:spcPct val="200000"/>
              </a:lnSpc>
            </a:pPr>
            <a:endParaRPr lang="fa-IR" sz="19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برنامه راهبردی فاوا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" name="Folded Corner 5"/>
          <p:cNvSpPr>
            <a:spLocks noChangeArrowheads="1"/>
          </p:cNvSpPr>
          <p:nvPr/>
        </p:nvSpPr>
        <p:spPr bwMode="auto">
          <a:xfrm>
            <a:off x="965200" y="2155563"/>
            <a:ext cx="7239000" cy="3680881"/>
          </a:xfrm>
          <a:prstGeom prst="foldedCorner">
            <a:avLst>
              <a:gd name="adj" fmla="val 8477"/>
            </a:avLst>
          </a:prstGeom>
          <a:gradFill rotWithShape="0">
            <a:gsLst>
              <a:gs pos="0">
                <a:schemeClr val="accent5">
                  <a:lumMod val="60000"/>
                  <a:lumOff val="40000"/>
                  <a:alpha val="56862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  <a:alpha val="56862"/>
                </a:schemeClr>
              </a:gs>
            </a:gsLst>
            <a:lin ang="189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"مركز فناوري اطلاعات و ارتباطات با هدف ايجاد و توسعه پوياي الگوي سازماني دولت الكترونيك به سمت يكپارچه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سازي و الكترونيكي كردن امن فرآيندهاي كاري وزارت ارتباطات و فناوري اطلاعات پيش مي</a:t>
            </a:r>
            <a:r>
              <a:rPr lang="fa-IR" sz="1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رود. با حركت پويا و منطقي اين مركز در قالب اتخاذ تدابير و راهبردها و اقدامات ممكن؛ وزارت ارتباطات و فناوري اطلاعات تا پایان برنامه پنجم توسعه، نمونه برتر سازمان الكترونيكي در دولت جمهوري اسلامي ایران خواهد بود.</a:t>
            </a:r>
            <a:r>
              <a:rPr lang="en-US" sz="2400" dirty="0">
                <a:cs typeface="B Nazanin" panose="00000400000000000000" pitchFamily="2" charset="-78"/>
              </a:rPr>
              <a:t>"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9465" y="1512035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چشم</a:t>
            </a:r>
            <a:r>
              <a:rPr lang="fa-IR" sz="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انداز: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6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035845"/>
            <a:ext cx="8382000" cy="55625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r" rtl="1">
              <a:buNone/>
            </a:pPr>
            <a:r>
              <a:rPr lang="ar-SA" sz="1800" b="1" dirty="0" smtClean="0"/>
              <a:t> </a:t>
            </a: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>
              <a:buFont typeface="Wingdings" pitchFamily="2" charset="2"/>
              <a:buChar char="v"/>
            </a:pPr>
            <a:endParaRPr lang="fa-IR" sz="1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1" indent="0" algn="ctr" rtl="1">
              <a:buNone/>
            </a:pPr>
            <a:endParaRPr lang="fa-IR" sz="3600" dirty="0" smtClean="0">
              <a:solidFill>
                <a:srgbClr val="00B0F0"/>
              </a:solidFill>
              <a:latin typeface="Bradley Hand ITC" pitchFamily="66" charset="0"/>
              <a:cs typeface="B Titr" pitchFamily="2" charset="-78"/>
            </a:endParaRPr>
          </a:p>
          <a:p>
            <a:pPr marL="0" lvl="1" indent="0" algn="ctr" rtl="1">
              <a:buNone/>
            </a:pPr>
            <a:r>
              <a:rPr lang="fa-IR" sz="3600" dirty="0" smtClean="0">
                <a:solidFill>
                  <a:srgbClr val="00B0F0"/>
                </a:solidFill>
                <a:latin typeface="Bradley Hand ITC" pitchFamily="66" charset="0"/>
                <a:cs typeface="B Titr" pitchFamily="2" charset="-78"/>
              </a:rPr>
              <a:t>برنامه انتقال</a:t>
            </a:r>
          </a:p>
          <a:p>
            <a:pPr marL="0" lvl="1" indent="0" algn="ctr" rtl="1">
              <a:buNone/>
            </a:pPr>
            <a:endParaRPr lang="fa-IR" sz="3600" b="1" dirty="0">
              <a:solidFill>
                <a:schemeClr val="tx1"/>
              </a:solidFill>
              <a:latin typeface="Bradley Hand ITC" pitchFamily="66" charset="0"/>
              <a:cs typeface="B Titr" pitchFamily="2" charset="-78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28982"/>
          </a:xfrm>
          <a:solidFill>
            <a:srgbClr val="F3850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hangingPunct="1"/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خروجی های پروژه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64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883445"/>
            <a:ext cx="8382000" cy="5714999"/>
          </a:xfrm>
          <a:solidFill>
            <a:srgbClr val="FBFEE2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77800" lvl="3" indent="0" algn="justLow" rtl="1">
              <a:lnSpc>
                <a:spcPct val="200000"/>
              </a:lnSpc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موارد مطروحه در این گزارش عبارتند از:</a:t>
            </a:r>
          </a:p>
          <a:p>
            <a:pPr marL="520700" lvl="3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خط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مشی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انتقال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20700" lvl="3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پروژه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20700" lvl="3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اولویت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بندی پروژه</a:t>
            </a:r>
            <a:r>
              <a:rPr lang="ar-SA" sz="1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20700" lvl="3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برنامه زمانی اجرای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پروژه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20700" lvl="3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تحلیل مخاطرات برنامه </a:t>
            </a:r>
            <a:r>
              <a:rPr lang="ar-SA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انتقال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20700" lvl="3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مدل سازماني مديريت و اجراي برنامه گذار</a:t>
            </a:r>
            <a:endParaRPr lang="fa-IR" sz="20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97644"/>
            <a:ext cx="8458200" cy="533400"/>
          </a:xfrm>
          <a:solidFill>
            <a:srgbClr val="DA24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latin typeface="Bradley Hand ITC" pitchFamily="66" charset="0"/>
                <a:cs typeface="B Titr" pitchFamily="2" charset="-78"/>
              </a:rPr>
              <a:t>برنامه انتقال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4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وضعیت جاری طرح معماری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7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12044"/>
            <a:ext cx="8458200" cy="5029201"/>
          </a:xfrm>
          <a:solidFill>
            <a:srgbClr val="FFFFD9"/>
          </a:solidFill>
          <a:effectLst>
            <a:outerShdw blurRad="50800" dist="25400" dir="48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9231" indent="-79371" algn="justLow" rtl="1">
              <a:lnSpc>
                <a:spcPct val="150000"/>
              </a:lnSpc>
              <a:buNone/>
            </a:pPr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273050" indent="-3175" algn="justLow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با توجه به اینکه حدود چهار سال از تدوین طرح معماری سازمانی ستاد وزارت ارتباطات و فناوری اطلاعات 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گذرد، نیاز است که در این زمینه تمهیدات لازم به منظور </a:t>
            </a:r>
            <a:r>
              <a:rPr lang="fa-IR" sz="2400" b="1" dirty="0" smtClean="0">
                <a:solidFill>
                  <a:srgbClr val="00B0F0"/>
                </a:solidFill>
                <a:cs typeface="B Nazanin" pitchFamily="2" charset="-78"/>
              </a:rPr>
              <a:t>به</a:t>
            </a:r>
            <a:r>
              <a:rPr lang="fa-IR" sz="100" b="1" dirty="0" smtClean="0">
                <a:solidFill>
                  <a:srgbClr val="00B0F0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00B0F0"/>
                </a:solidFill>
                <a:cs typeface="B Nazanin" pitchFamily="2" charset="-78"/>
              </a:rPr>
              <a:t>روزرسانی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این طرح اندیشیده شود.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78264"/>
            <a:ext cx="8458200" cy="528981"/>
          </a:xfrm>
          <a:solidFill>
            <a:srgbClr val="EA410C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وضعیت جاری طرح معماری</a:t>
            </a:r>
            <a:endParaRPr lang="en-US" sz="23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6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Tim Sullivan\Application Data\Microsoft\Media Catalog\Downloaded Clips\cl7\bd19672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800" y="273844"/>
            <a:ext cx="8176669" cy="62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 rot="21341495">
            <a:off x="1358059" y="2016079"/>
            <a:ext cx="3798533" cy="458581"/>
          </a:xfrm>
          <a:prstGeom prst="rect">
            <a:avLst/>
          </a:prstGeom>
          <a:solidFill>
            <a:srgbClr val="E2F3F6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5" tIns="45717" rIns="91435" bIns="45717" rtlCol="0" anchor="ctr" anchorCtr="1">
            <a:spAutoFit/>
          </a:bodyPr>
          <a:lstStyle/>
          <a:p>
            <a:pPr marL="190489" indent="-190489" algn="ctr">
              <a:lnSpc>
                <a:spcPct val="8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کلام آخر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5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12044"/>
            <a:ext cx="8458200" cy="5029201"/>
          </a:xfrm>
          <a:solidFill>
            <a:srgbClr val="FFFFD9"/>
          </a:solidFill>
          <a:effectLst>
            <a:outerShdw blurRad="50800" dist="25400" dir="48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349231" indent="-79371" algn="justLow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همانطور که مطلع 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باشید در بسیاری از سازمان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 و دستگاه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ها، حوزه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 و مراکز فناوری اطلاعات و نوسازی و تحول اداری از یکدیگر جدا بوده و با توجه به اینکه مدیریت سیستم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 و سامانه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 از طریق مراکز فناوری اطلاعات و فرآیندهای سازمانی توسط حوزه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های نوسازی و تحول اداری انجام 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شود از این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رو شکاف مدیریتی این دو حوزه، میزان موفقیت پروژه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های معماری سازمانی را کاهش 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دهد، به همین جهت پیشنهاد می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گردد موضوع </a:t>
            </a:r>
            <a:r>
              <a:rPr lang="fa-IR" sz="2400" b="1" dirty="0" smtClean="0">
                <a:solidFill>
                  <a:srgbClr val="00B0F0"/>
                </a:solidFill>
                <a:cs typeface="B Nazanin" pitchFamily="2" charset="-78"/>
              </a:rPr>
              <a:t>مدیریت واحد و یکپارچه هر دو حوزه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در قالب یک ساختار(همانند </a:t>
            </a:r>
            <a:r>
              <a:rPr lang="fa-IR" sz="2400" b="1" dirty="0" smtClean="0">
                <a:solidFill>
                  <a:srgbClr val="00B0F0"/>
                </a:solidFill>
                <a:cs typeface="B Nazanin" pitchFamily="2" charset="-78"/>
              </a:rPr>
              <a:t>مرکز فناوری اطلاعات و تحول اداری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) در مباحث ممیزی و </a:t>
            </a:r>
            <a:b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ارزش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گذاری اقدامات معماری سازمان مد نظر قرار گیرد. کما اینکه بر اساس برنامه دوم نقشه راه اصلاح نظام اداری کشور(توسعه دولت الکترونیک و هوشمندسازی)، مباحث فرآیندهای سازمانی بر عهده مرکز فناوری اطلاعات و ارتباطات قرار گرفته است.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78264"/>
            <a:ext cx="8458200" cy="528981"/>
          </a:xfrm>
          <a:solidFill>
            <a:srgbClr val="EA410C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sz="2300" dirty="0" smtClean="0">
                <a:solidFill>
                  <a:schemeClr val="bg1"/>
                </a:solidFill>
                <a:cs typeface="B Titr" pitchFamily="2" charset="-78"/>
              </a:rPr>
              <a:t>کلام آخر</a:t>
            </a:r>
            <a:endParaRPr lang="en-US" sz="23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73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426244"/>
            <a:ext cx="8458200" cy="5709445"/>
          </a:xfrm>
          <a:solidFill>
            <a:srgbClr val="FFFFD9"/>
          </a:solidFill>
          <a:effectLst>
            <a:outerShdw blurRad="50800" dist="25400" dir="48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9231" indent="-79371" algn="ctr" rtl="1">
              <a:lnSpc>
                <a:spcPct val="150000"/>
              </a:lnSpc>
              <a:buNone/>
            </a:pPr>
            <a:endParaRPr lang="fa-IR" sz="44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7" name="Picture 4" descr="MCj02403570000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89300" y="2462035"/>
            <a:ext cx="2819400" cy="36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38042" y="965005"/>
            <a:ext cx="5121915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9231" indent="-79371" algn="ctr">
              <a:lnSpc>
                <a:spcPct val="150000"/>
              </a:lnSpc>
            </a:pPr>
            <a:r>
              <a:rPr lang="fa-IR" sz="4400" dirty="0">
                <a:cs typeface="Titr" panose="00000700000000000000" pitchFamily="2" charset="-78"/>
              </a:rPr>
              <a:t>با سپاس از </a:t>
            </a:r>
            <a:r>
              <a:rPr lang="fa-IR" sz="4400" dirty="0" smtClean="0">
                <a:cs typeface="Titr" panose="00000700000000000000" pitchFamily="2" charset="-78"/>
              </a:rPr>
              <a:t>شکيبايی </a:t>
            </a:r>
            <a:r>
              <a:rPr lang="fa-IR" sz="4400" dirty="0">
                <a:cs typeface="Titr" panose="00000700000000000000" pitchFamily="2" charset="-78"/>
              </a:rPr>
              <a:t>شما</a:t>
            </a:r>
          </a:p>
        </p:txBody>
      </p:sp>
    </p:spTree>
    <p:extLst>
      <p:ext uri="{BB962C8B-B14F-4D97-AF65-F5344CB8AC3E}">
        <p14:creationId xmlns:p14="http://schemas.microsoft.com/office/powerpoint/2010/main" val="34612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66089" y="1264444"/>
            <a:ext cx="8077200" cy="5410200"/>
          </a:xfrm>
          <a:solidFill>
            <a:srgbClr val="EBF0A6"/>
          </a:solidFill>
          <a:effectLst>
            <a:outerShdw blurRad="76200" dist="50800" dir="3600000" sx="102000" sy="102000" algn="tl" rotWithShape="0">
              <a:prstClr val="black">
                <a:alpha val="39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2087" indent="0" algn="just" rtl="1">
              <a:lnSpc>
                <a:spcPct val="200000"/>
              </a:lnSpc>
              <a:spcBef>
                <a:spcPct val="5000"/>
              </a:spcBef>
              <a:buNone/>
            </a:pP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به عبارت دیگر معماری سازمانی شرکت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 و دستگاه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های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وابسته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به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ستاد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وزارت،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خارج از محدوده این پروژه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قراردارد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، گرچه برای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درک صحیح وظایف و فرایندهای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ستاد، شناخت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کلان فعالیت</a:t>
            </a:r>
            <a:r>
              <a:rPr lang="fa-IR" sz="1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های این شرکت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 و دستگاه</a:t>
            </a:r>
            <a:r>
              <a:rPr lang="fa-IR" sz="100" b="1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ها در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دستور کار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پروژه قرار داشته است. </a:t>
            </a:r>
            <a:endParaRPr lang="fa-IR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E3BAC-AC80-4670-80BC-829ABF1E2CB1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50045"/>
            <a:ext cx="8077200" cy="609600"/>
          </a:xfrm>
          <a:solidFill>
            <a:srgbClr val="507105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88900" dist="50800" dir="2400000" sx="101000" sy="101000" algn="l" rotWithShape="0">
              <a:prstClr val="black">
                <a:alpha val="39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>
              <a:spcBef>
                <a:spcPts val="0"/>
              </a:spcBef>
            </a:pPr>
            <a:r>
              <a:rPr lang="fa-IR" sz="4000" dirty="0">
                <a:solidFill>
                  <a:srgbClr val="FF0909"/>
                </a:solidFill>
                <a:cs typeface="B Yagut" pitchFamily="2" charset="-78"/>
              </a:rPr>
              <a:t/>
            </a:r>
            <a:br>
              <a:rPr lang="fa-IR" sz="4000" dirty="0">
                <a:solidFill>
                  <a:srgbClr val="FF0909"/>
                </a:solidFill>
                <a:cs typeface="B Yagut" pitchFamily="2" charset="-78"/>
              </a:rPr>
            </a:br>
            <a:r>
              <a:rPr lang="fa-IR" sz="3200" dirty="0">
                <a:solidFill>
                  <a:schemeClr val="bg1"/>
                </a:solidFill>
                <a:cs typeface="B Titr" pitchFamily="2" charset="-78"/>
              </a:rPr>
              <a:t>مواردی که خارج از محدوده این پروژه </a:t>
            </a:r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می</a:t>
            </a:r>
            <a:r>
              <a:rPr lang="fa-IR" sz="1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3200" dirty="0">
                <a:solidFill>
                  <a:schemeClr val="bg1"/>
                </a:solidFill>
                <a:cs typeface="B Titr" pitchFamily="2" charset="-78"/>
              </a:rPr>
              <a:t>باشد</a:t>
            </a:r>
            <a:r>
              <a:rPr lang="fa-IR" sz="3200" dirty="0">
                <a:solidFill>
                  <a:schemeClr val="bg1"/>
                </a:solidFill>
                <a:cs typeface="B Yagut" pitchFamily="2" charset="-78"/>
              </a:rPr>
              <a:t/>
            </a:r>
            <a:br>
              <a:rPr lang="fa-IR" sz="3200" dirty="0">
                <a:solidFill>
                  <a:schemeClr val="bg1"/>
                </a:solidFill>
                <a:cs typeface="B Yagut" pitchFamily="2" charset="-78"/>
              </a:rPr>
            </a:br>
            <a:endParaRPr lang="en-US" b="1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736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12288</TotalTime>
  <Words>3171</Words>
  <Application>Microsoft Office PowerPoint</Application>
  <PresentationFormat>Custom</PresentationFormat>
  <Paragraphs>746</Paragraphs>
  <Slides>87</Slides>
  <Notes>86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08" baseType="lpstr">
      <vt:lpstr>Arial</vt:lpstr>
      <vt:lpstr>B Mitra</vt:lpstr>
      <vt:lpstr>B Nazanin</vt:lpstr>
      <vt:lpstr>B Titr</vt:lpstr>
      <vt:lpstr>B Yagut</vt:lpstr>
      <vt:lpstr>Bradley Hand ITC</vt:lpstr>
      <vt:lpstr>IranNastaliq</vt:lpstr>
      <vt:lpstr>Koodak</vt:lpstr>
      <vt:lpstr>Lotus</vt:lpstr>
      <vt:lpstr>Lucida Sans Unicode</vt:lpstr>
      <vt:lpstr>Times New Roman</vt:lpstr>
      <vt:lpstr>Titr</vt:lpstr>
      <vt:lpstr>Verdana</vt:lpstr>
      <vt:lpstr>Wingdings</vt:lpstr>
      <vt:lpstr>Wingdings 2</vt:lpstr>
      <vt:lpstr>Wingdings 3</vt:lpstr>
      <vt:lpstr>Yagut</vt:lpstr>
      <vt:lpstr>Concourse</vt:lpstr>
      <vt:lpstr>Microsoft Visio 2003-2010 Drawing</vt:lpstr>
      <vt:lpstr>Visio</vt:lpstr>
      <vt:lpstr>Acrobat Document</vt:lpstr>
      <vt:lpstr>PowerPoint Presentation</vt:lpstr>
      <vt:lpstr>سرفصل مطالب</vt:lpstr>
      <vt:lpstr>PowerPoint Presentation</vt:lpstr>
      <vt:lpstr>ساختار وزارت ارتباطات و فناوری اطلاعات</vt:lpstr>
      <vt:lpstr>PowerPoint Presentation</vt:lpstr>
      <vt:lpstr>PowerPoint Presentation</vt:lpstr>
      <vt:lpstr>مشخصات پروژه  </vt:lpstr>
      <vt:lpstr>محدوده پروژه  </vt:lpstr>
      <vt:lpstr> مواردی که خارج از محدوده این پروژه می باشد </vt:lpstr>
      <vt:lpstr>PowerPoint Presentation</vt:lpstr>
      <vt:lpstr>ارکان وساختار اجرایی تیم مشاور: نقش ها و مسئولیت ها</vt:lpstr>
      <vt:lpstr>سازمان اجرایی  پروژه</vt:lpstr>
      <vt:lpstr>وظایف، مسئولیت ها و اعضای کمیته راهبری کارفرما در پروژه </vt:lpstr>
      <vt:lpstr>شرح وظایف کمیته های کاری </vt:lpstr>
      <vt:lpstr>اعضای کمیته های کاری </vt:lpstr>
      <vt:lpstr>PowerPoint Presentation</vt:lpstr>
      <vt:lpstr>مشکلات اجرای پروژه</vt:lpstr>
      <vt:lpstr>PowerPoint Presentation</vt:lpstr>
      <vt:lpstr>متدولوژی انجام پروژه</vt:lpstr>
      <vt:lpstr>متدولوژی انجام پروژه</vt:lpstr>
      <vt:lpstr>فاز ها و  گزارش های آنها </vt:lpstr>
      <vt:lpstr>چارچوب ها، مدل های مرجع و به روش ها</vt:lpstr>
      <vt:lpstr>چارچوب ها، مدل های مرجع و به روش ها</vt:lpstr>
      <vt:lpstr>چارچوب ها، مدل های مرجع و به روش ها</vt:lpstr>
      <vt:lpstr>چارچوب ها، مدل های مرجع و به روش ها</vt:lpstr>
      <vt:lpstr>PowerPoint Presentation</vt:lpstr>
      <vt:lpstr>خروجی های پروژه</vt:lpstr>
      <vt:lpstr>خروجی های پروژه</vt:lpstr>
      <vt:lpstr>دسته بندی وظایف ستادICT  براساس ساختار سازمانی </vt:lpstr>
      <vt:lpstr>ساختار سازمانی واحدهای ستاد </vt:lpstr>
      <vt:lpstr>دسته بندی وظایف ستادICT  براساس ساختار سازمانی </vt:lpstr>
      <vt:lpstr>نمودار FHD بخش تحول و نوسازی </vt:lpstr>
      <vt:lpstr>دسته فرایند های  ستادICT  براساس مدل های مرجع</vt:lpstr>
      <vt:lpstr>مدل فرایند های  ستادICT  براساس مدل های مرجع</vt:lpstr>
      <vt:lpstr>نمودار PHD فر ایند مدیریت نوسازی، تحول و بهره برداری</vt:lpstr>
      <vt:lpstr>نمودار فعالیت ها</vt:lpstr>
      <vt:lpstr>ارزیابی وضع موجود  ستاد وزارت </vt:lpstr>
      <vt:lpstr>ارزیابی وضع موجود  ستاد وزارت ( ادامه)</vt:lpstr>
      <vt:lpstr>خروجی های پروژه</vt:lpstr>
      <vt:lpstr>مدل مرجع داده ای(DRM)</vt:lpstr>
      <vt:lpstr>خروجی های پروژه</vt:lpstr>
      <vt:lpstr>مدل مرجع سرویس ها(SRM)</vt:lpstr>
      <vt:lpstr>لایه سیستم های کاربردی</vt:lpstr>
      <vt:lpstr>لایه سیستم های کاربردی</vt:lpstr>
      <vt:lpstr>لایه سیستم های کاربردی</vt:lpstr>
      <vt:lpstr>خروجی های پروژه</vt:lpstr>
      <vt:lpstr>لایه زیرساخت فناوری</vt:lpstr>
      <vt:lpstr>لایه زیرساخت فناوری</vt:lpstr>
      <vt:lpstr>لایه زیرساخت فناوری</vt:lpstr>
      <vt:lpstr>لایه زیرساخت فناوری</vt:lpstr>
      <vt:lpstr>لایه زیرساخت فناوری</vt:lpstr>
      <vt:lpstr>لایه زیرساخت فناوری</vt:lpstr>
      <vt:lpstr>لایه زیرساخت فناوری</vt:lpstr>
      <vt:lpstr>خروجی های پروژه</vt:lpstr>
      <vt:lpstr>مدیریت فاوا</vt:lpstr>
      <vt:lpstr>مدیریت فاوا</vt:lpstr>
      <vt:lpstr>خروجی های پروژه</vt:lpstr>
      <vt:lpstr>لایه کسب و کار وضع مطلوب</vt:lpstr>
      <vt:lpstr>لایه کسب و کار وضع مطلوب</vt:lpstr>
      <vt:lpstr>خروجی های پروژه</vt:lpstr>
      <vt:lpstr>مدل مرجع داده ای(DRM)</vt:lpstr>
      <vt:lpstr>لایه داده وضع مطلوب</vt:lpstr>
      <vt:lpstr>خروجی های پروژه</vt:lpstr>
      <vt:lpstr>لایه سیستم های کاربردی وضع مطلوب</vt:lpstr>
      <vt:lpstr>لایه سیستم های کاربردی وضع مطلوب</vt:lpstr>
      <vt:lpstr>خروجی های پروژه</vt:lpstr>
      <vt:lpstr>لایه زیرساخت فناوری وضع مطلوب</vt:lpstr>
      <vt:lpstr>خروجی های پروژه</vt:lpstr>
      <vt:lpstr>وضع مطلوب مدیریت فاوا</vt:lpstr>
      <vt:lpstr>خروجی های پروژه</vt:lpstr>
      <vt:lpstr>مطالعات الگوبرداری</vt:lpstr>
      <vt:lpstr>مطالعات الگوبرداری</vt:lpstr>
      <vt:lpstr>خروجی های پروژه</vt:lpstr>
      <vt:lpstr>برنامه راهبردی کسب و کار</vt:lpstr>
      <vt:lpstr>برنامه راهبردی کسب و کار</vt:lpstr>
      <vt:lpstr>برنامه راهبردی کسب و کار</vt:lpstr>
      <vt:lpstr>خروجی های پروژه</vt:lpstr>
      <vt:lpstr>برنامه راهبردی فاوا</vt:lpstr>
      <vt:lpstr>برنامه راهبردی فاوا</vt:lpstr>
      <vt:lpstr>برنامه راهبردی فاوا</vt:lpstr>
      <vt:lpstr>خروجی های پروژه</vt:lpstr>
      <vt:lpstr>برنامه انتقال</vt:lpstr>
      <vt:lpstr>PowerPoint Presentation</vt:lpstr>
      <vt:lpstr>وضعیت جاری طرح معماری</vt:lpstr>
      <vt:lpstr>PowerPoint Presentation</vt:lpstr>
      <vt:lpstr>کلام آخر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</dc:creator>
  <cp:lastModifiedBy>Bagheri</cp:lastModifiedBy>
  <cp:revision>521</cp:revision>
  <cp:lastPrinted>1601-01-01T00:00:00Z</cp:lastPrinted>
  <dcterms:created xsi:type="dcterms:W3CDTF">1601-01-01T00:00:00Z</dcterms:created>
  <dcterms:modified xsi:type="dcterms:W3CDTF">2016-04-27T19:22:44Z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